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3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37" r:id="rId16"/>
    <p:sldId id="338" r:id="rId17"/>
    <p:sldId id="342" r:id="rId18"/>
    <p:sldId id="343" r:id="rId19"/>
    <p:sldId id="344" r:id="rId20"/>
    <p:sldId id="345" r:id="rId21"/>
    <p:sldId id="340" r:id="rId22"/>
    <p:sldId id="330" r:id="rId23"/>
    <p:sldId id="334" r:id="rId24"/>
    <p:sldId id="335" r:id="rId25"/>
    <p:sldId id="341" r:id="rId26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2" autoAdjust="0"/>
    <p:restoredTop sz="92115" autoAdjust="0"/>
  </p:normalViewPr>
  <p:slideViewPr>
    <p:cSldViewPr>
      <p:cViewPr varScale="1">
        <p:scale>
          <a:sx n="67" d="100"/>
          <a:sy n="67" d="100"/>
        </p:scale>
        <p:origin x="139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31555DB1-8736-42A3-B48D-2B08FB93332A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BDB199F-A56C-4049-BA04-1447030960FF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add author information</a:t>
            </a:r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96200" y="5791200"/>
            <a:ext cx="1371600" cy="10081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4/30/2016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FEC9D3F2-7140-49B9-866C-D21246A5836E}" type="datetime1">
              <a:rPr lang="en-US" smtClean="0"/>
              <a:pPr algn="r"/>
              <a:t>4/30/2016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CBEC585F-C108-48D6-9331-6628A0FBB73B}" type="datetime1">
              <a:rPr lang="en-US" smtClean="0"/>
              <a:pPr algn="r"/>
              <a:t>4/30/2016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7293A964-5F5E-47DC-ABD9-08A6A9FFD04F}" type="datetime1">
              <a:rPr lang="en-US" smtClean="0"/>
              <a:pPr algn="r"/>
              <a:t>4/30/2016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968C9C2A-D3B8-4543-8A47-F59C20C16D9A}" type="datetime1">
              <a:rPr lang="en-US" smtClean="0"/>
              <a:pPr algn="r"/>
              <a:t>4/30/2016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pPr algn="r"/>
            <a:fld id="{29ED4C97-3C5D-482A-99AD-AD992C3024DE}" type="datetime1">
              <a:rPr lang="en-US" smtClean="0"/>
              <a:pPr algn="r"/>
              <a:t>4/30/2016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pPr algn="r"/>
            <a:fld id="{3EF8FEE9-63ED-4C1B-8C25-9B47C2DA1E72}" type="datetime1">
              <a:rPr lang="en-US" smtClean="0"/>
              <a:pPr algn="r"/>
              <a:t>4/30/2016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/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/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/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/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/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/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/>
          <a:p>
            <a:pPr algn="r"/>
            <a:fld id="{E8BD303E-7304-41BE-B693-A76D7275A3B0}" type="datetime1">
              <a:rPr lang="en-US" smtClean="0"/>
              <a:pPr algn="r"/>
              <a:t>4/30/2016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6553200"/>
            <a:ext cx="358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400">
                <a:solidFill>
                  <a:schemeClr val="tx1"/>
                </a:solidFill>
                <a:sym typeface="Symbol" pitchFamily="18" charset="2"/>
              </a:rPr>
              <a:t></a:t>
            </a:r>
            <a:r>
              <a:rPr lang="en-US" sz="1200">
                <a:solidFill>
                  <a:schemeClr val="tx1"/>
                </a:solidFill>
              </a:rPr>
              <a:t> 2000 Prentice Hall, Inc.  All rights reserved.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76200"/>
            <a:ext cx="304800" cy="685800"/>
            <a:chOff x="4032" y="3840"/>
            <a:chExt cx="192" cy="432"/>
          </a:xfrm>
        </p:grpSpPr>
        <p:sp>
          <p:nvSpPr>
            <p:cNvPr id="6" name="AutoShape 6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 rot="5400000">
              <a:off x="4032" y="384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7" name="AutoShape 7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 rot="16200000">
              <a:off x="4032" y="408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ar-EG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05600" y="762000"/>
            <a:ext cx="2438400" cy="6096000"/>
          </a:xfrm>
        </p:spPr>
        <p:txBody>
          <a:bodyPr/>
          <a:lstStyle>
            <a:lvl1pPr marL="0" indent="0">
              <a:buFontTx/>
              <a:buNone/>
              <a:defRPr sz="1600" b="1">
                <a:latin typeface="AvantGarde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0"/>
            <a:ext cx="1905000" cy="457200"/>
          </a:xfrm>
        </p:spPr>
        <p:txBody>
          <a:bodyPr/>
          <a:lstStyle>
            <a:lvl1pPr eaLnBrk="0" hangingPunct="0">
              <a:spcBef>
                <a:spcPct val="50000"/>
              </a:spcBef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C2B6DCF-87CE-4AE6-97B4-8EE4BC37E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 dirty="0"/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F17F374F-8F2E-42FC-B8C0-8EDFCA32CD96}" type="datetime1">
              <a:rPr lang="en-US" sz="1100" smtClean="0"/>
              <a:pPr algn="r"/>
              <a:t>4/30/2016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4/30/2016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F7F1F872-C5DE-403B-85F0-1024E6CA1886}" type="datetime1">
              <a:rPr lang="en-US" smtClean="0"/>
              <a:pPr algn="r"/>
              <a:t>4/30/2016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3B9D0E9-7F95-4423-9114-95494EF8154E}" type="datetime1">
              <a:rPr lang="en-US" smtClean="0"/>
              <a:pPr algn="r"/>
              <a:t>4/30/2016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828FD173-2CB3-4214-8741-970D8D476901}" type="datetime1">
              <a:rPr lang="en-US" smtClean="0"/>
              <a:pPr algn="r"/>
              <a:t>4/30/2016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 algn="r"/>
            <a:fld id="{A1704A40-8D3B-4404-9986-2B5D36474D63}" type="datetime1">
              <a:rPr lang="en-US" smtClean="0"/>
              <a:pPr algn="r"/>
              <a:t>4/30/2016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DE3B91AD-F2C9-43CB-A84C-1D5C130F2509}" type="datetime1">
              <a:rPr lang="en-US" smtClean="0"/>
              <a:pPr algn="r"/>
              <a:t>4/30/2016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27D93220-918A-400D-B3FA-D8B22567DEBB}" type="datetime1">
              <a:rPr lang="en-US" smtClean="0"/>
              <a:pPr algn="r"/>
              <a:t>4/30/2016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4/30/2016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9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  <p:sldLayoutId id="2147483665" r:id="rId17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8701118" cy="102871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Chapter 4 </a:t>
            </a:r>
            <a:b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Functions</a:t>
            </a:r>
            <a:endParaRPr lang="en-US" sz="3000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928662" y="6143644"/>
            <a:ext cx="6572296" cy="428628"/>
          </a:xfrm>
        </p:spPr>
        <p:txBody>
          <a:bodyPr>
            <a:noAutofit/>
          </a:bodyPr>
          <a:lstStyle/>
          <a:p>
            <a:pPr algn="ctr"/>
            <a:r>
              <a:rPr lang="en-US" sz="1600" dirty="0" smtClean="0"/>
              <a:t>Dr. Shady Yehia Elmashad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FFC81B-144A-41E8-887E-AC0FF760BF2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705600" y="1428736"/>
            <a:ext cx="2438400" cy="5214974"/>
          </a:xfrm>
        </p:spPr>
        <p:txBody>
          <a:bodyPr>
            <a:normAutofit/>
          </a:bodyPr>
          <a:lstStyle/>
          <a:p>
            <a:pPr marL="304800" indent="-304800" algn="l" rtl="0" eaLnBrk="1" hangingPunct="1"/>
            <a:r>
              <a:rPr lang="en-US" dirty="0" smtClean="0">
                <a:cs typeface="Times New Roman" pitchFamily="18" charset="0"/>
              </a:rPr>
              <a:t>1.  Function prototype</a:t>
            </a:r>
          </a:p>
          <a:p>
            <a:pPr marL="304800" indent="-304800" algn="l" rtl="0" eaLnBrk="1" hangingPunct="1"/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/>
            <a:r>
              <a:rPr lang="en-US" dirty="0" smtClean="0">
                <a:cs typeface="Times New Roman" pitchFamily="18" charset="0"/>
              </a:rPr>
              <a:t>2.  Loop</a:t>
            </a:r>
          </a:p>
          <a:p>
            <a:pPr marL="304800" indent="-304800" algn="l" rtl="0" eaLnBrk="1" hangingPunct="1"/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>
              <a:buFontTx/>
              <a:buAutoNum type="arabicPeriod" startAt="3"/>
            </a:pPr>
            <a:r>
              <a:rPr lang="en-US" dirty="0" smtClean="0">
                <a:cs typeface="Times New Roman" pitchFamily="18" charset="0"/>
              </a:rPr>
              <a:t>Function definition</a:t>
            </a:r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r>
              <a:rPr lang="en-US" dirty="0" smtClean="0"/>
              <a:t>Program Output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5399129"/>
            <a:chOff x="0" y="0"/>
            <a:chExt cx="3072" cy="886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606"/>
              <a:chOff x="0" y="0"/>
              <a:chExt cx="3072" cy="606"/>
            </a:xfrm>
          </p:grpSpPr>
          <p:sp>
            <p:nvSpPr>
              <p:cNvPr id="12364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65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Fig. 3.3: fig03_03.cpp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403"/>
              <a:ext cx="3072" cy="606"/>
              <a:chOff x="0" y="403"/>
              <a:chExt cx="3072" cy="606"/>
            </a:xfrm>
          </p:grpSpPr>
          <p:sp>
            <p:nvSpPr>
              <p:cNvPr id="12362" name="Rectangle 8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63" name="Rectangle 9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Creating and using a programmer-defined function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77"/>
              <a:ext cx="3072" cy="606"/>
              <a:chOff x="0" y="777"/>
              <a:chExt cx="3072" cy="606"/>
            </a:xfrm>
          </p:grpSpPr>
          <p:sp>
            <p:nvSpPr>
              <p:cNvPr id="12360" name="Rectangle 11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61" name="Rectangle 12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2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51"/>
              <a:ext cx="3072" cy="606"/>
              <a:chOff x="0" y="1151"/>
              <a:chExt cx="3072" cy="606"/>
            </a:xfrm>
          </p:grpSpPr>
          <p:sp>
            <p:nvSpPr>
              <p:cNvPr id="12358" name="Rectangle 14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59" name="Rectangle 15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525"/>
              <a:ext cx="3072" cy="606"/>
              <a:chOff x="0" y="1525"/>
              <a:chExt cx="3072" cy="606"/>
            </a:xfrm>
          </p:grpSpPr>
          <p:sp>
            <p:nvSpPr>
              <p:cNvPr id="12356" name="Rectangle 17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57" name="Rectangle 18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99"/>
              <a:ext cx="3072" cy="606"/>
              <a:chOff x="0" y="1899"/>
              <a:chExt cx="3072" cy="606"/>
            </a:xfrm>
          </p:grpSpPr>
          <p:sp>
            <p:nvSpPr>
              <p:cNvPr id="12354" name="Rectangle 20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55" name="Rectangle 21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73"/>
              <a:ext cx="3072" cy="606"/>
              <a:chOff x="0" y="2273"/>
              <a:chExt cx="3072" cy="606"/>
            </a:xfrm>
          </p:grpSpPr>
          <p:sp>
            <p:nvSpPr>
              <p:cNvPr id="12352" name="Rectangle 23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53" name="Rectangle 24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47"/>
              <a:ext cx="3072" cy="606"/>
              <a:chOff x="0" y="2647"/>
              <a:chExt cx="3072" cy="606"/>
            </a:xfrm>
          </p:grpSpPr>
          <p:sp>
            <p:nvSpPr>
              <p:cNvPr id="12350" name="Rectangle 26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51" name="Rectangle 27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square(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);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 // function prototype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3021"/>
              <a:ext cx="3072" cy="606"/>
              <a:chOff x="0" y="3021"/>
              <a:chExt cx="3072" cy="606"/>
            </a:xfrm>
          </p:grpSpPr>
          <p:sp>
            <p:nvSpPr>
              <p:cNvPr id="12348" name="Rectangle 29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49" name="Rectangle 30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95"/>
              <a:ext cx="3072" cy="606"/>
              <a:chOff x="0" y="3395"/>
              <a:chExt cx="3072" cy="606"/>
            </a:xfrm>
          </p:grpSpPr>
          <p:sp>
            <p:nvSpPr>
              <p:cNvPr id="12346" name="Rectangle 32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47" name="Rectangle 33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69"/>
              <a:ext cx="3072" cy="606"/>
              <a:chOff x="0" y="3769"/>
              <a:chExt cx="3072" cy="606"/>
            </a:xfrm>
          </p:grpSpPr>
          <p:sp>
            <p:nvSpPr>
              <p:cNvPr id="12344" name="Rectangle 35"/>
              <p:cNvSpPr>
                <a:spLocks noChangeArrowheads="1"/>
              </p:cNvSpPr>
              <p:nvPr/>
            </p:nvSpPr>
            <p:spPr bwMode="auto">
              <a:xfrm>
                <a:off x="0" y="3769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45" name="Rectangle 36"/>
              <p:cNvSpPr>
                <a:spLocks noChangeArrowheads="1"/>
              </p:cNvSpPr>
              <p:nvPr/>
            </p:nvSpPr>
            <p:spPr bwMode="auto">
              <a:xfrm>
                <a:off x="0" y="376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43"/>
              <a:ext cx="3072" cy="606"/>
              <a:chOff x="0" y="4143"/>
              <a:chExt cx="3072" cy="606"/>
            </a:xfrm>
          </p:grpSpPr>
          <p:sp>
            <p:nvSpPr>
              <p:cNvPr id="12342" name="Rectangle 38"/>
              <p:cNvSpPr>
                <a:spLocks noChangeArrowheads="1"/>
              </p:cNvSpPr>
              <p:nvPr/>
            </p:nvSpPr>
            <p:spPr bwMode="auto">
              <a:xfrm>
                <a:off x="0" y="4143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43" name="Rectangle 39"/>
              <p:cNvSpPr>
                <a:spLocks noChangeArrowheads="1"/>
              </p:cNvSpPr>
              <p:nvPr/>
            </p:nvSpPr>
            <p:spPr bwMode="auto">
              <a:xfrm>
                <a:off x="0" y="414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x = 1; x &lt;= 10; x++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517"/>
              <a:ext cx="3072" cy="606"/>
              <a:chOff x="0" y="4517"/>
              <a:chExt cx="3072" cy="606"/>
            </a:xfrm>
          </p:grpSpPr>
          <p:sp>
            <p:nvSpPr>
              <p:cNvPr id="12340" name="Rectangle 41"/>
              <p:cNvSpPr>
                <a:spLocks noChangeArrowheads="1"/>
              </p:cNvSpPr>
              <p:nvPr/>
            </p:nvSpPr>
            <p:spPr bwMode="auto">
              <a:xfrm>
                <a:off x="0" y="4517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41" name="Rectangle 42"/>
              <p:cNvSpPr>
                <a:spLocks noChangeArrowheads="1"/>
              </p:cNvSpPr>
              <p:nvPr/>
            </p:nvSpPr>
            <p:spPr bwMode="auto">
              <a:xfrm>
                <a:off x="0" y="451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200" b="1">
                    <a:latin typeface="Courier New" pitchFamily="49" charset="0"/>
                  </a:rPr>
                  <a:t>      cout &lt;&lt; square( x ) &lt;&lt; " 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91"/>
              <a:ext cx="3072" cy="606"/>
              <a:chOff x="0" y="4891"/>
              <a:chExt cx="3072" cy="606"/>
            </a:xfrm>
          </p:grpSpPr>
          <p:sp>
            <p:nvSpPr>
              <p:cNvPr id="12338" name="Rectangle 44"/>
              <p:cNvSpPr>
                <a:spLocks noChangeArrowheads="1"/>
              </p:cNvSpPr>
              <p:nvPr/>
            </p:nvSpPr>
            <p:spPr bwMode="auto">
              <a:xfrm>
                <a:off x="0" y="4891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39" name="Rectangle 45"/>
              <p:cNvSpPr>
                <a:spLocks noChangeArrowheads="1"/>
              </p:cNvSpPr>
              <p:nvPr/>
            </p:nvSpPr>
            <p:spPr bwMode="auto">
              <a:xfrm>
                <a:off x="0" y="489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65"/>
              <a:ext cx="3072" cy="606"/>
              <a:chOff x="0" y="5265"/>
              <a:chExt cx="3072" cy="606"/>
            </a:xfrm>
          </p:grpSpPr>
          <p:sp>
            <p:nvSpPr>
              <p:cNvPr id="12336" name="Rectangle 47"/>
              <p:cNvSpPr>
                <a:spLocks noChangeArrowheads="1"/>
              </p:cNvSpPr>
              <p:nvPr/>
            </p:nvSpPr>
            <p:spPr bwMode="auto">
              <a:xfrm>
                <a:off x="0" y="5265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37" name="Rectangle 48"/>
              <p:cNvSpPr>
                <a:spLocks noChangeArrowheads="1"/>
              </p:cNvSpPr>
              <p:nvPr/>
            </p:nvSpPr>
            <p:spPr bwMode="auto">
              <a:xfrm>
                <a:off x="0" y="526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1200" b="1">
                    <a:latin typeface="Courier New" pitchFamily="49" charset="0"/>
                  </a:rPr>
                  <a:t>   cout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39"/>
              <a:ext cx="3072" cy="606"/>
              <a:chOff x="0" y="5639"/>
              <a:chExt cx="3072" cy="606"/>
            </a:xfrm>
          </p:grpSpPr>
          <p:sp>
            <p:nvSpPr>
              <p:cNvPr id="12334" name="Rectangle 50"/>
              <p:cNvSpPr>
                <a:spLocks noChangeArrowheads="1"/>
              </p:cNvSpPr>
              <p:nvPr/>
            </p:nvSpPr>
            <p:spPr bwMode="auto">
              <a:xfrm>
                <a:off x="0" y="5639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35" name="Rectangle 51"/>
              <p:cNvSpPr>
                <a:spLocks noChangeArrowheads="1"/>
              </p:cNvSpPr>
              <p:nvPr/>
            </p:nvSpPr>
            <p:spPr bwMode="auto">
              <a:xfrm>
                <a:off x="0" y="563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6013"/>
              <a:ext cx="3072" cy="606"/>
              <a:chOff x="0" y="6013"/>
              <a:chExt cx="3072" cy="606"/>
            </a:xfrm>
          </p:grpSpPr>
          <p:sp>
            <p:nvSpPr>
              <p:cNvPr id="12332" name="Rectangle 53"/>
              <p:cNvSpPr>
                <a:spLocks noChangeArrowheads="1"/>
              </p:cNvSpPr>
              <p:nvPr/>
            </p:nvSpPr>
            <p:spPr bwMode="auto">
              <a:xfrm>
                <a:off x="0" y="6013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33" name="Rectangle 54"/>
              <p:cNvSpPr>
                <a:spLocks noChangeArrowheads="1"/>
              </p:cNvSpPr>
              <p:nvPr/>
            </p:nvSpPr>
            <p:spPr bwMode="auto">
              <a:xfrm>
                <a:off x="0" y="601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87"/>
              <a:ext cx="3072" cy="606"/>
              <a:chOff x="0" y="6387"/>
              <a:chExt cx="3072" cy="606"/>
            </a:xfrm>
          </p:grpSpPr>
          <p:sp>
            <p:nvSpPr>
              <p:cNvPr id="12330" name="Rectangle 56"/>
              <p:cNvSpPr>
                <a:spLocks noChangeArrowheads="1"/>
              </p:cNvSpPr>
              <p:nvPr/>
            </p:nvSpPr>
            <p:spPr bwMode="auto">
              <a:xfrm>
                <a:off x="0" y="6387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31" name="Rectangle 57"/>
              <p:cNvSpPr>
                <a:spLocks noChangeArrowheads="1"/>
              </p:cNvSpPr>
              <p:nvPr/>
            </p:nvSpPr>
            <p:spPr bwMode="auto">
              <a:xfrm>
                <a:off x="0" y="638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61"/>
              <a:ext cx="3072" cy="606"/>
              <a:chOff x="0" y="6761"/>
              <a:chExt cx="3072" cy="606"/>
            </a:xfrm>
          </p:grpSpPr>
          <p:sp>
            <p:nvSpPr>
              <p:cNvPr id="12328" name="Rectangle 59"/>
              <p:cNvSpPr>
                <a:spLocks noChangeArrowheads="1"/>
              </p:cNvSpPr>
              <p:nvPr/>
            </p:nvSpPr>
            <p:spPr bwMode="auto">
              <a:xfrm>
                <a:off x="0" y="6761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29" name="Rectangle 60"/>
              <p:cNvSpPr>
                <a:spLocks noChangeArrowheads="1"/>
              </p:cNvSpPr>
              <p:nvPr/>
            </p:nvSpPr>
            <p:spPr bwMode="auto">
              <a:xfrm>
                <a:off x="0" y="676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Function definition 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35"/>
              <a:ext cx="3072" cy="606"/>
              <a:chOff x="0" y="7135"/>
              <a:chExt cx="3072" cy="606"/>
            </a:xfrm>
          </p:grpSpPr>
          <p:sp>
            <p:nvSpPr>
              <p:cNvPr id="12326" name="Rectangle 62"/>
              <p:cNvSpPr>
                <a:spLocks noChangeArrowheads="1"/>
              </p:cNvSpPr>
              <p:nvPr/>
            </p:nvSpPr>
            <p:spPr bwMode="auto">
              <a:xfrm>
                <a:off x="0" y="7135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27" name="Rectangle 63"/>
              <p:cNvSpPr>
                <a:spLocks noChangeArrowheads="1"/>
              </p:cNvSpPr>
              <p:nvPr/>
            </p:nvSpPr>
            <p:spPr bwMode="auto">
              <a:xfrm>
                <a:off x="0" y="713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square(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y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509"/>
              <a:ext cx="3072" cy="606"/>
              <a:chOff x="0" y="7509"/>
              <a:chExt cx="3072" cy="606"/>
            </a:xfrm>
          </p:grpSpPr>
          <p:sp>
            <p:nvSpPr>
              <p:cNvPr id="12324" name="Rectangle 65"/>
              <p:cNvSpPr>
                <a:spLocks noChangeArrowheads="1"/>
              </p:cNvSpPr>
              <p:nvPr/>
            </p:nvSpPr>
            <p:spPr bwMode="auto">
              <a:xfrm>
                <a:off x="0" y="7509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25" name="Rectangle 66"/>
              <p:cNvSpPr>
                <a:spLocks noChangeArrowheads="1"/>
              </p:cNvSpPr>
              <p:nvPr/>
            </p:nvSpPr>
            <p:spPr bwMode="auto">
              <a:xfrm>
                <a:off x="0" y="750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83"/>
              <a:ext cx="3072" cy="606"/>
              <a:chOff x="0" y="7883"/>
              <a:chExt cx="3072" cy="606"/>
            </a:xfrm>
          </p:grpSpPr>
          <p:sp>
            <p:nvSpPr>
              <p:cNvPr id="12322" name="Rectangle 68"/>
              <p:cNvSpPr>
                <a:spLocks noChangeArrowheads="1"/>
              </p:cNvSpPr>
              <p:nvPr/>
            </p:nvSpPr>
            <p:spPr bwMode="auto">
              <a:xfrm>
                <a:off x="0" y="7883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23" name="Rectangle 69"/>
              <p:cNvSpPr>
                <a:spLocks noChangeArrowheads="1"/>
              </p:cNvSpPr>
              <p:nvPr/>
            </p:nvSpPr>
            <p:spPr bwMode="auto">
              <a:xfrm>
                <a:off x="0" y="788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y * y;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57"/>
              <a:ext cx="3072" cy="606"/>
              <a:chOff x="0" y="8257"/>
              <a:chExt cx="3072" cy="606"/>
            </a:xfrm>
          </p:grpSpPr>
          <p:sp>
            <p:nvSpPr>
              <p:cNvPr id="12320" name="Rectangle 71"/>
              <p:cNvSpPr>
                <a:spLocks noChangeArrowheads="1"/>
              </p:cNvSpPr>
              <p:nvPr/>
            </p:nvSpPr>
            <p:spPr bwMode="auto">
              <a:xfrm>
                <a:off x="0" y="8257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21" name="Rectangle 72"/>
              <p:cNvSpPr>
                <a:spLocks noChangeArrowheads="1"/>
              </p:cNvSpPr>
              <p:nvPr/>
            </p:nvSpPr>
            <p:spPr bwMode="auto">
              <a:xfrm>
                <a:off x="0" y="825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12293" name="Rectangle 144"/>
          <p:cNvSpPr>
            <a:spLocks noChangeArrowheads="1"/>
          </p:cNvSpPr>
          <p:nvPr/>
        </p:nvSpPr>
        <p:spPr bwMode="auto">
          <a:xfrm>
            <a:off x="0" y="5715000"/>
            <a:ext cx="6781800" cy="2841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1  4  9  16  25  36  49  64  81  100</a:t>
            </a:r>
            <a:endParaRPr lang="en-US" sz="1200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26" name="Group 146"/>
          <p:cNvGrpSpPr>
            <a:grpSpLocks/>
          </p:cNvGrpSpPr>
          <p:nvPr/>
        </p:nvGrpSpPr>
        <p:grpSpPr bwMode="auto">
          <a:xfrm>
            <a:off x="1828800" y="1143000"/>
            <a:ext cx="4648200" cy="590550"/>
            <a:chOff x="1104" y="528"/>
            <a:chExt cx="2928" cy="372"/>
          </a:xfrm>
        </p:grpSpPr>
        <p:sp>
          <p:nvSpPr>
            <p:cNvPr id="12295" name="Rectangle 143"/>
            <p:cNvSpPr>
              <a:spLocks noChangeArrowheads="1"/>
            </p:cNvSpPr>
            <p:nvPr/>
          </p:nvSpPr>
          <p:spPr bwMode="auto">
            <a:xfrm>
              <a:off x="1872" y="528"/>
              <a:ext cx="2160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Notice how parameters and return value are declared.</a:t>
              </a:r>
            </a:p>
          </p:txBody>
        </p:sp>
        <p:sp>
          <p:nvSpPr>
            <p:cNvPr id="12296" name="Line 145"/>
            <p:cNvSpPr>
              <a:spLocks noChangeShapeType="1"/>
            </p:cNvSpPr>
            <p:nvPr/>
          </p:nvSpPr>
          <p:spPr bwMode="auto">
            <a:xfrm flipH="1">
              <a:off x="1104" y="624"/>
              <a:ext cx="76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79627E-9272-4856-922C-17A5A255A06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1.  Function prototype (3 parameters)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2.  Input values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2.1  Call function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endParaRPr lang="en-US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858000"/>
            <a:chOff x="0" y="0"/>
            <a:chExt cx="3072" cy="748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13375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76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Fig. 3.4: fig03_04.cpp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13373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74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Finding the maximum of three integers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13371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72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1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13369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70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13367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68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13365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66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std::cin;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13363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64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13361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62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13359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60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maximum(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);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 // function prototype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13357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58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13355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56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13353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54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11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13351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52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a, b, c;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13349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50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13347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48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1100" b="1">
                    <a:latin typeface="Courier New" pitchFamily="49" charset="0"/>
                  </a:rPr>
                  <a:t>   cout &lt;&lt; "Enter three integers: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13345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46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100" b="1">
                    <a:latin typeface="Courier New" pitchFamily="49" charset="0"/>
                  </a:rPr>
                  <a:t>   cin &gt;&gt; a &gt;&gt; b &gt;&gt; c;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13343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44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13341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42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   // a, b and c below are arguments to 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374"/>
              <a:chOff x="0" y="6732"/>
              <a:chExt cx="3072" cy="374"/>
            </a:xfrm>
          </p:grpSpPr>
          <p:sp>
            <p:nvSpPr>
              <p:cNvPr id="13339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40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   // the maximum function call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374"/>
              <a:chOff x="0" y="7106"/>
              <a:chExt cx="3072" cy="374"/>
            </a:xfrm>
          </p:grpSpPr>
          <p:sp>
            <p:nvSpPr>
              <p:cNvPr id="13337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38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r>
                  <a:rPr lang="en-US" sz="1100" b="1">
                    <a:latin typeface="Courier New" pitchFamily="49" charset="0"/>
                  </a:rPr>
                  <a:t>   cout &lt;&lt; "Maximum is: " &lt;&lt; maximum( a, b, c )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25EF9E8-E05D-47E0-8387-01A4D641696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304800" indent="-304800" algn="l" rtl="0" eaLnBrk="1" hangingPunct="1">
              <a:buFontTx/>
              <a:buAutoNum type="arabicPeriod" startAt="3"/>
            </a:pPr>
            <a:r>
              <a:rPr lang="en-US" dirty="0" smtClean="0">
                <a:cs typeface="Times New Roman" pitchFamily="18" charset="0"/>
              </a:rPr>
              <a:t>Function definition</a:t>
            </a:r>
          </a:p>
          <a:p>
            <a:pPr marL="304800" indent="-304800" algn="l" rtl="0" eaLnBrk="1" hangingPunct="1">
              <a:buFontTx/>
              <a:buAutoNum type="arabicPeriod" startAt="3"/>
            </a:pPr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r>
              <a:rPr lang="en-US" dirty="0" smtClean="0"/>
              <a:t>Program Output</a:t>
            </a:r>
            <a:endParaRPr lang="en-US" dirty="0" smtClean="0">
              <a:cs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4267200"/>
            <a:chOff x="0" y="0"/>
            <a:chExt cx="3072" cy="710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14399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400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14397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98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14395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96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14393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94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14391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92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25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Function maximum definition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14389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90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26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x, y and z below are parameters to 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14387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88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27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the maximum function definition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14385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86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28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maximum(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x,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y,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z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14383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84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29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14381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82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30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max = x;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14379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80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31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14377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78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32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1200" b="1">
                    <a:latin typeface="Courier New" pitchFamily="49" charset="0"/>
                  </a:rPr>
                  <a:t> ( y &gt; max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14375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76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33	</a:t>
                </a:r>
                <a:r>
                  <a:rPr lang="en-US" sz="1200" b="1">
                    <a:latin typeface="Courier New" pitchFamily="49" charset="0"/>
                  </a:rPr>
                  <a:t>      max = y;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14373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74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14371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72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35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1200" b="1">
                    <a:latin typeface="Courier New" pitchFamily="49" charset="0"/>
                  </a:rPr>
                  <a:t> ( z &gt; max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14369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70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36	</a:t>
                </a:r>
                <a:r>
                  <a:rPr lang="en-US" sz="1200" b="1">
                    <a:latin typeface="Courier New" pitchFamily="49" charset="0"/>
                  </a:rPr>
                  <a:t>      max = z;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14367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68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37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14365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66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38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max;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374"/>
              <a:chOff x="0" y="6732"/>
              <a:chExt cx="3072" cy="374"/>
            </a:xfrm>
          </p:grpSpPr>
          <p:sp>
            <p:nvSpPr>
              <p:cNvPr id="14363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64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39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14341" name="Rectangle 61"/>
          <p:cNvSpPr>
            <a:spLocks noChangeArrowheads="1"/>
          </p:cNvSpPr>
          <p:nvPr/>
        </p:nvSpPr>
        <p:spPr bwMode="auto">
          <a:xfrm>
            <a:off x="0" y="4495800"/>
            <a:ext cx="6781800" cy="6397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Enter three integers: 22 85 17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Maximum is: 85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4342" name="Rectangle 62"/>
          <p:cNvSpPr>
            <a:spLocks noChangeArrowheads="1"/>
          </p:cNvSpPr>
          <p:nvPr/>
        </p:nvSpPr>
        <p:spPr bwMode="auto">
          <a:xfrm>
            <a:off x="0" y="5105400"/>
            <a:ext cx="6781800" cy="6397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Enter three integers: 92 35 14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Maximum is: 92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4343" name="Rectangle 63"/>
          <p:cNvSpPr>
            <a:spLocks noChangeArrowheads="1"/>
          </p:cNvSpPr>
          <p:nvPr/>
        </p:nvSpPr>
        <p:spPr bwMode="auto">
          <a:xfrm>
            <a:off x="0" y="5715000"/>
            <a:ext cx="6781800" cy="6397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Enter three integers: 45 19 98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Maximum is: 98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 smtClean="0"/>
              <a:t>6. Function Prototypes (declaration)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142984"/>
            <a:ext cx="8072494" cy="528641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>
                <a:cs typeface="Times New Roman" pitchFamily="18" charset="0"/>
              </a:rPr>
              <a:t> Function prototype</a:t>
            </a:r>
            <a:r>
              <a:rPr lang="en-US" sz="2800" dirty="0" smtClean="0"/>
              <a:t>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Function name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Parameters</a:t>
            </a:r>
          </a:p>
          <a:p>
            <a:pPr lvl="2" algn="l" rtl="0" eaLnBrk="1" hangingPunct="1"/>
            <a:r>
              <a:rPr lang="en-US" sz="2000" dirty="0" smtClean="0"/>
              <a:t>Information the function takes in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Return type</a:t>
            </a:r>
          </a:p>
          <a:p>
            <a:pPr lvl="2" algn="l" rtl="0" eaLnBrk="1" hangingPunct="1"/>
            <a:r>
              <a:rPr lang="en-US" sz="2000" dirty="0" smtClean="0"/>
              <a:t>Type of information the function passes back to caller (default </a:t>
            </a:r>
            <a:r>
              <a:rPr lang="en-US" sz="2000" b="1" dirty="0" smtClean="0">
                <a:latin typeface="Courier New" pitchFamily="49" charset="0"/>
              </a:rPr>
              <a:t>int</a:t>
            </a:r>
            <a:r>
              <a:rPr lang="en-US" sz="2000" dirty="0" smtClean="0"/>
              <a:t>)</a:t>
            </a:r>
          </a:p>
          <a:p>
            <a:pPr lvl="2" algn="l" rtl="0" eaLnBrk="1" hangingPunct="1"/>
            <a:r>
              <a:rPr lang="en-US" sz="2000" b="1" dirty="0" smtClean="0">
                <a:latin typeface="Courier New" pitchFamily="49" charset="0"/>
                <a:cs typeface="Times New Roman" pitchFamily="18" charset="0"/>
              </a:rPr>
              <a:t>void</a:t>
            </a:r>
            <a:r>
              <a:rPr lang="en-US" sz="2000" dirty="0" smtClean="0"/>
              <a:t> signifies the function returns nothing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Only needed if function definition comes after the function call in the program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Example:</a:t>
            </a:r>
          </a:p>
          <a:p>
            <a:pPr algn="l" rtl="0"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  <a:cs typeface="Times New Roman" pitchFamily="18" charset="0"/>
              </a:rPr>
              <a:t>		int maximum( int, int, int );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>
                <a:cs typeface="Times New Roman" pitchFamily="18" charset="0"/>
              </a:rPr>
              <a:t> Takes in 3 </a:t>
            </a:r>
            <a:r>
              <a:rPr lang="en-US" sz="2000" b="1" dirty="0" err="1" smtClean="0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dirty="0" err="1" smtClean="0">
                <a:cs typeface="Times New Roman" pitchFamily="18" charset="0"/>
              </a:rPr>
              <a:t>s</a:t>
            </a:r>
            <a:endParaRPr lang="en-US" sz="2000" dirty="0" smtClean="0">
              <a:cs typeface="Times New Roman" pitchFamily="18" charset="0"/>
            </a:endParaRP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>
                <a:cs typeface="Times New Roman" pitchFamily="18" charset="0"/>
              </a:rPr>
              <a:t> Returns an </a:t>
            </a:r>
            <a:r>
              <a:rPr lang="en-US" sz="2000" b="1" dirty="0" smtClean="0">
                <a:latin typeface="Courier New" pitchFamily="49" charset="0"/>
                <a:cs typeface="Times New Roman" pitchFamily="18" charset="0"/>
              </a:rPr>
              <a:t>int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 smtClean="0"/>
              <a:t>7. Header Files</a:t>
            </a:r>
          </a:p>
        </p:txBody>
      </p:sp>
      <p:sp>
        <p:nvSpPr>
          <p:cNvPr id="4" name="Text Placeholder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85860"/>
            <a:ext cx="7458100" cy="511494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Header files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Contain function prototypes for library functions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b="1" dirty="0" smtClean="0">
                <a:latin typeface="Courier New" pitchFamily="49" charset="0"/>
              </a:rPr>
              <a:t> &lt;</a:t>
            </a:r>
            <a:r>
              <a:rPr lang="en-US" sz="2200" b="1" dirty="0" err="1" smtClean="0">
                <a:latin typeface="Courier New" pitchFamily="49" charset="0"/>
              </a:rPr>
              <a:t>cstdlib</a:t>
            </a:r>
            <a:r>
              <a:rPr lang="en-US" sz="2200" b="1" dirty="0" smtClean="0">
                <a:latin typeface="Courier New" pitchFamily="49" charset="0"/>
              </a:rPr>
              <a:t>&gt;</a:t>
            </a:r>
            <a:r>
              <a:rPr lang="en-US" sz="2200" dirty="0" smtClean="0"/>
              <a:t> , </a:t>
            </a:r>
            <a:r>
              <a:rPr lang="en-US" sz="2200" b="1" dirty="0" smtClean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200" b="1" dirty="0" err="1" smtClean="0">
                <a:latin typeface="Courier New" pitchFamily="49" charset="0"/>
                <a:cs typeface="Times New Roman" pitchFamily="18" charset="0"/>
              </a:rPr>
              <a:t>cmath</a:t>
            </a:r>
            <a:r>
              <a:rPr lang="en-US" sz="2200" b="1" dirty="0" smtClean="0">
                <a:latin typeface="Courier New" pitchFamily="49" charset="0"/>
                <a:cs typeface="Times New Roman" pitchFamily="18" charset="0"/>
              </a:rPr>
              <a:t>&gt;</a:t>
            </a:r>
            <a:r>
              <a:rPr lang="en-US" sz="2200" dirty="0" smtClean="0"/>
              <a:t>, etc.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Load with </a:t>
            </a:r>
            <a:r>
              <a:rPr lang="en-US" sz="2200" b="1" dirty="0" smtClean="0">
                <a:latin typeface="Courier New" pitchFamily="49" charset="0"/>
              </a:rPr>
              <a:t>#include &lt;filename&gt;</a:t>
            </a:r>
          </a:p>
          <a:p>
            <a:pPr lvl="2" algn="l" rtl="0" eaLnBrk="1" hangingPunct="1"/>
            <a:r>
              <a:rPr lang="en-US" sz="2000" dirty="0" smtClean="0"/>
              <a:t>- Example:</a:t>
            </a:r>
          </a:p>
          <a:p>
            <a:pPr lvl="4" algn="l" rtl="0"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</a:rPr>
              <a:t>cmath</a:t>
            </a:r>
            <a:r>
              <a:rPr lang="en-US" sz="2000" b="1" dirty="0" smtClean="0">
                <a:latin typeface="Courier New" pitchFamily="49" charset="0"/>
              </a:rPr>
              <a:t>&gt;</a:t>
            </a:r>
            <a:endParaRPr lang="en-US" sz="20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Custom header files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Defined by the programmer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Save as </a:t>
            </a:r>
            <a:r>
              <a:rPr lang="en-US" sz="2200" b="1" dirty="0" err="1" smtClean="0">
                <a:latin typeface="Courier New" pitchFamily="49" charset="0"/>
              </a:rPr>
              <a:t>filename.h</a:t>
            </a:r>
            <a:endParaRPr lang="en-US" sz="2200" b="1" dirty="0" smtClean="0">
              <a:latin typeface="Courier New" pitchFamily="49" charset="0"/>
            </a:endParaRP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Loaded into program using</a:t>
            </a:r>
          </a:p>
          <a:p>
            <a:pPr lvl="3" algn="l" rtl="0"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#include "</a:t>
            </a:r>
            <a:r>
              <a:rPr lang="en-US" sz="2000" b="1" dirty="0" err="1" smtClean="0">
                <a:latin typeface="Courier New" pitchFamily="49" charset="0"/>
              </a:rPr>
              <a:t>filename.h</a:t>
            </a:r>
            <a:r>
              <a:rPr lang="en-US" sz="2000" b="1" dirty="0" smtClean="0">
                <a:latin typeface="Courier New" pitchFamily="49" charset="0"/>
              </a:rPr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 smtClean="0"/>
              <a:t>Room Area (Rectangle)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1285860"/>
            <a:ext cx="7572428" cy="535531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# include &lt; </a:t>
            </a:r>
            <a:r>
              <a:rPr lang="en-US" dirty="0" err="1" smtClean="0"/>
              <a:t>iostream.h</a:t>
            </a:r>
            <a:r>
              <a:rPr lang="en-US" dirty="0" smtClean="0"/>
              <a:t> &gt;</a:t>
            </a:r>
          </a:p>
          <a:p>
            <a:r>
              <a:rPr lang="en-US" dirty="0" smtClean="0"/>
              <a:t>float </a:t>
            </a:r>
            <a:r>
              <a:rPr lang="en-US" dirty="0" err="1" smtClean="0"/>
              <a:t>findArea</a:t>
            </a:r>
            <a:r>
              <a:rPr lang="en-US" dirty="0" smtClean="0"/>
              <a:t> ( float ,float ) ;                         </a:t>
            </a:r>
            <a:r>
              <a:rPr lang="en-US" dirty="0" smtClean="0">
                <a:solidFill>
                  <a:srgbClr val="FF0000"/>
                </a:solidFill>
              </a:rPr>
              <a:t>// Function declaration (prototype)</a:t>
            </a:r>
            <a:r>
              <a:rPr lang="en-US" dirty="0" smtClean="0"/>
              <a:t>                </a:t>
            </a:r>
          </a:p>
          <a:p>
            <a:r>
              <a:rPr lang="en-US" dirty="0" smtClean="0"/>
              <a:t>void main ( )  {</a:t>
            </a:r>
          </a:p>
          <a:p>
            <a:r>
              <a:rPr lang="en-US" dirty="0" smtClean="0"/>
              <a:t>float </a:t>
            </a:r>
            <a:r>
              <a:rPr lang="en-US" dirty="0" err="1" smtClean="0"/>
              <a:t>room_L</a:t>
            </a:r>
            <a:r>
              <a:rPr lang="en-US" dirty="0" smtClean="0"/>
              <a:t>, </a:t>
            </a:r>
            <a:r>
              <a:rPr lang="en-US" dirty="0" err="1" smtClean="0"/>
              <a:t>room_W</a:t>
            </a:r>
            <a:r>
              <a:rPr lang="en-US" dirty="0" smtClean="0"/>
              <a:t>, </a:t>
            </a:r>
            <a:r>
              <a:rPr lang="en-US" dirty="0" err="1" smtClean="0"/>
              <a:t>room_Area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cout</a:t>
            </a:r>
            <a:r>
              <a:rPr lang="en-US" dirty="0" smtClean="0"/>
              <a:t> &lt;&lt; “ Please enter the room width “ ;</a:t>
            </a:r>
          </a:p>
          <a:p>
            <a:r>
              <a:rPr lang="en-US" dirty="0" err="1" smtClean="0"/>
              <a:t>cin</a:t>
            </a:r>
            <a:r>
              <a:rPr lang="en-US" dirty="0" smtClean="0"/>
              <a:t> &gt;&gt; </a:t>
            </a:r>
            <a:r>
              <a:rPr lang="en-US" dirty="0" err="1" smtClean="0"/>
              <a:t>room_W</a:t>
            </a:r>
            <a:r>
              <a:rPr lang="en-US" dirty="0" smtClean="0"/>
              <a:t> ;</a:t>
            </a:r>
          </a:p>
          <a:p>
            <a:r>
              <a:rPr lang="en-US" dirty="0" err="1" smtClean="0"/>
              <a:t>cout</a:t>
            </a:r>
            <a:r>
              <a:rPr lang="en-US" dirty="0" smtClean="0"/>
              <a:t> &lt;&lt; “ Please enter the room length “ ;</a:t>
            </a:r>
          </a:p>
          <a:p>
            <a:r>
              <a:rPr lang="en-US" dirty="0" err="1" smtClean="0"/>
              <a:t>cin</a:t>
            </a:r>
            <a:r>
              <a:rPr lang="en-US" dirty="0" smtClean="0"/>
              <a:t> &gt;&gt; </a:t>
            </a:r>
            <a:r>
              <a:rPr lang="en-US" dirty="0" err="1" smtClean="0"/>
              <a:t>room_L</a:t>
            </a:r>
            <a:r>
              <a:rPr lang="en-US" dirty="0" smtClean="0"/>
              <a:t> ;</a:t>
            </a:r>
          </a:p>
          <a:p>
            <a:endParaRPr lang="en-US" dirty="0" smtClean="0"/>
          </a:p>
          <a:p>
            <a:r>
              <a:rPr lang="en-US" dirty="0" err="1" smtClean="0"/>
              <a:t>room_Area</a:t>
            </a:r>
            <a:r>
              <a:rPr lang="en-US" dirty="0" smtClean="0"/>
              <a:t>  =  </a:t>
            </a:r>
            <a:r>
              <a:rPr lang="en-US" dirty="0" err="1" smtClean="0"/>
              <a:t>findArea</a:t>
            </a:r>
            <a:r>
              <a:rPr lang="en-US" dirty="0" smtClean="0"/>
              <a:t> (</a:t>
            </a:r>
            <a:r>
              <a:rPr lang="en-US" dirty="0" err="1" smtClean="0"/>
              <a:t>room_W</a:t>
            </a:r>
            <a:r>
              <a:rPr lang="en-US" dirty="0" smtClean="0"/>
              <a:t>, </a:t>
            </a:r>
            <a:r>
              <a:rPr lang="en-US" dirty="0" err="1" smtClean="0"/>
              <a:t>room_L</a:t>
            </a:r>
            <a:r>
              <a:rPr lang="en-US" dirty="0" smtClean="0"/>
              <a:t> );       </a:t>
            </a:r>
            <a:r>
              <a:rPr lang="en-US" dirty="0" smtClean="0">
                <a:solidFill>
                  <a:srgbClr val="FF0000"/>
                </a:solidFill>
              </a:rPr>
              <a:t>// Function call</a:t>
            </a:r>
          </a:p>
          <a:p>
            <a:endParaRPr lang="en-US" dirty="0" smtClean="0"/>
          </a:p>
          <a:p>
            <a:r>
              <a:rPr lang="en-US" dirty="0" err="1" smtClean="0"/>
              <a:t>cout</a:t>
            </a:r>
            <a:r>
              <a:rPr lang="en-US" dirty="0" smtClean="0"/>
              <a:t> &lt;&lt; “ The area of your room is: :”  &lt;&lt; </a:t>
            </a:r>
            <a:r>
              <a:rPr lang="en-US" dirty="0" err="1" smtClean="0"/>
              <a:t>room_Area</a:t>
            </a:r>
            <a:r>
              <a:rPr lang="en-US" dirty="0" smtClean="0"/>
              <a:t>  &lt;&lt; “ square unit ” ;</a:t>
            </a:r>
          </a:p>
          <a:p>
            <a:r>
              <a:rPr lang="en-US" dirty="0" smtClean="0"/>
              <a:t>} </a:t>
            </a:r>
          </a:p>
          <a:p>
            <a:endParaRPr lang="en-US" dirty="0" smtClean="0"/>
          </a:p>
          <a:p>
            <a:r>
              <a:rPr lang="en-US" dirty="0" smtClean="0"/>
              <a:t>float </a:t>
            </a:r>
            <a:r>
              <a:rPr lang="en-US" dirty="0" err="1" smtClean="0"/>
              <a:t>findArea</a:t>
            </a:r>
            <a:r>
              <a:rPr lang="en-US" dirty="0" smtClean="0"/>
              <a:t> ( L , W )   {                          </a:t>
            </a:r>
            <a:r>
              <a:rPr lang="en-US" dirty="0" smtClean="0">
                <a:solidFill>
                  <a:srgbClr val="FF0000"/>
                </a:solidFill>
              </a:rPr>
              <a:t> // Function definition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float area;</a:t>
            </a:r>
          </a:p>
          <a:p>
            <a:r>
              <a:rPr lang="en-US" dirty="0" smtClean="0"/>
              <a:t>Area = L * W ;</a:t>
            </a:r>
          </a:p>
          <a:p>
            <a:r>
              <a:rPr lang="en-US" dirty="0" smtClean="0"/>
              <a:t>return Area ;</a:t>
            </a:r>
          </a:p>
          <a:p>
            <a:r>
              <a:rPr lang="en-US" dirty="0" smtClean="0"/>
              <a:t>} 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200" dirty="0" smtClean="0"/>
              <a:t>Celsius to Fahrenheit Temperature Converter</a:t>
            </a:r>
            <a:endParaRPr lang="en-US" sz="3200" noProof="1" smtClean="0"/>
          </a:p>
        </p:txBody>
      </p:sp>
      <p:sp>
        <p:nvSpPr>
          <p:cNvPr id="4" name="TextBox 3"/>
          <p:cNvSpPr txBox="1"/>
          <p:nvPr/>
        </p:nvSpPr>
        <p:spPr>
          <a:xfrm>
            <a:off x="571472" y="1285860"/>
            <a:ext cx="7572428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# include &lt; </a:t>
            </a:r>
            <a:r>
              <a:rPr lang="en-US" sz="2000" dirty="0" err="1" smtClean="0"/>
              <a:t>iostream.h</a:t>
            </a:r>
            <a:r>
              <a:rPr lang="en-US" sz="2000" dirty="0" smtClean="0"/>
              <a:t> &gt;</a:t>
            </a:r>
          </a:p>
          <a:p>
            <a:r>
              <a:rPr lang="en-US" sz="2000" dirty="0" smtClean="0"/>
              <a:t>float convert ( float ) ;  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// Function declaration (prototype)</a:t>
            </a:r>
            <a:r>
              <a:rPr lang="en-US" sz="2000" dirty="0" smtClean="0"/>
              <a:t>                </a:t>
            </a:r>
          </a:p>
          <a:p>
            <a:r>
              <a:rPr lang="en-US" sz="2000" dirty="0" smtClean="0"/>
              <a:t>void main ( )  {</a:t>
            </a:r>
          </a:p>
          <a:p>
            <a:r>
              <a:rPr lang="en-US" sz="2000" dirty="0" smtClean="0"/>
              <a:t>float </a:t>
            </a:r>
            <a:r>
              <a:rPr lang="en-US" sz="2000" dirty="0" err="1" smtClean="0"/>
              <a:t>Temp_Fah</a:t>
            </a:r>
            <a:r>
              <a:rPr lang="en-US" sz="2000" dirty="0" smtClean="0"/>
              <a:t>,  </a:t>
            </a:r>
            <a:r>
              <a:rPr lang="en-US" sz="2000" dirty="0" err="1" smtClean="0"/>
              <a:t>Temp_Cen</a:t>
            </a:r>
            <a:r>
              <a:rPr lang="en-US" sz="2000" dirty="0" smtClean="0"/>
              <a:t>;</a:t>
            </a:r>
          </a:p>
          <a:p>
            <a:r>
              <a:rPr lang="en-US" sz="2000" dirty="0" err="1" smtClean="0"/>
              <a:t>cout</a:t>
            </a:r>
            <a:r>
              <a:rPr lang="en-US" sz="2000" dirty="0" smtClean="0"/>
              <a:t> &lt;&lt; “ Please enter the temperature in </a:t>
            </a:r>
            <a:r>
              <a:rPr lang="en-US" sz="2000" dirty="0" err="1" smtClean="0"/>
              <a:t>fahrenheit</a:t>
            </a:r>
            <a:r>
              <a:rPr lang="en-US" sz="2000" dirty="0" smtClean="0"/>
              <a:t> “ ;</a:t>
            </a:r>
          </a:p>
          <a:p>
            <a:r>
              <a:rPr lang="en-US" sz="2000" dirty="0" err="1" smtClean="0"/>
              <a:t>cin</a:t>
            </a:r>
            <a:r>
              <a:rPr lang="en-US" sz="2000" dirty="0" smtClean="0"/>
              <a:t> &gt;&gt; </a:t>
            </a:r>
            <a:r>
              <a:rPr lang="en-US" sz="2000" dirty="0" err="1" smtClean="0"/>
              <a:t>Temp_Fah</a:t>
            </a:r>
            <a:r>
              <a:rPr lang="en-US" sz="2000" dirty="0" smtClean="0"/>
              <a:t> ;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Temp_Cen</a:t>
            </a:r>
            <a:r>
              <a:rPr lang="en-US" sz="2000" dirty="0" smtClean="0"/>
              <a:t>  = convert ( </a:t>
            </a:r>
            <a:r>
              <a:rPr lang="en-US" sz="2000" dirty="0" err="1" smtClean="0"/>
              <a:t>Temp_Fah</a:t>
            </a:r>
            <a:r>
              <a:rPr lang="en-US" sz="2000" dirty="0" smtClean="0"/>
              <a:t> ) ;      </a:t>
            </a:r>
            <a:r>
              <a:rPr lang="en-US" sz="2000" dirty="0" smtClean="0">
                <a:solidFill>
                  <a:srgbClr val="FF0000"/>
                </a:solidFill>
              </a:rPr>
              <a:t>// Function call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cout</a:t>
            </a:r>
            <a:r>
              <a:rPr lang="en-US" sz="2000" dirty="0" smtClean="0"/>
              <a:t> &lt;&lt; “ The temperature in centigrade is: :”  &lt;&lt; </a:t>
            </a:r>
            <a:r>
              <a:rPr lang="en-US" sz="2000" dirty="0" err="1" smtClean="0"/>
              <a:t>Temp_Cen</a:t>
            </a:r>
            <a:r>
              <a:rPr lang="en-US" sz="2000" dirty="0" smtClean="0"/>
              <a:t> ; </a:t>
            </a:r>
          </a:p>
          <a:p>
            <a:r>
              <a:rPr lang="en-US" sz="2000" dirty="0" smtClean="0"/>
              <a:t>} </a:t>
            </a:r>
          </a:p>
          <a:p>
            <a:endParaRPr lang="en-US" sz="2000" dirty="0" smtClean="0"/>
          </a:p>
          <a:p>
            <a:r>
              <a:rPr lang="en-US" sz="2000" dirty="0" smtClean="0"/>
              <a:t>float covert ( float </a:t>
            </a:r>
            <a:r>
              <a:rPr lang="en-US" sz="2000" dirty="0" err="1" smtClean="0"/>
              <a:t>Fah</a:t>
            </a:r>
            <a:r>
              <a:rPr lang="en-US" sz="2000" dirty="0" smtClean="0"/>
              <a:t> )   {  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 // Function definition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float </a:t>
            </a:r>
            <a:r>
              <a:rPr lang="en-US" sz="2000" dirty="0" err="1" smtClean="0"/>
              <a:t>Cen</a:t>
            </a:r>
            <a:r>
              <a:rPr lang="en-US" sz="2000" dirty="0" smtClean="0"/>
              <a:t>;</a:t>
            </a:r>
          </a:p>
          <a:p>
            <a:r>
              <a:rPr lang="en-US" sz="2000" dirty="0" err="1" smtClean="0"/>
              <a:t>Cen</a:t>
            </a:r>
            <a:r>
              <a:rPr lang="en-US" sz="2000" dirty="0" smtClean="0"/>
              <a:t> = (</a:t>
            </a:r>
            <a:r>
              <a:rPr lang="en-US" sz="2000" dirty="0" err="1" smtClean="0"/>
              <a:t>Fah</a:t>
            </a:r>
            <a:r>
              <a:rPr lang="en-US" sz="2000" dirty="0" smtClean="0"/>
              <a:t> – 32 ) * (5 / 9 );</a:t>
            </a:r>
          </a:p>
          <a:p>
            <a:r>
              <a:rPr lang="en-US" sz="2000" dirty="0" smtClean="0"/>
              <a:t>return </a:t>
            </a:r>
            <a:r>
              <a:rPr lang="en-US" sz="2000" dirty="0" err="1" smtClean="0"/>
              <a:t>Cen</a:t>
            </a:r>
            <a:r>
              <a:rPr lang="en-US" sz="2000" dirty="0" smtClean="0"/>
              <a:t> ;</a:t>
            </a:r>
          </a:p>
          <a:p>
            <a:r>
              <a:rPr lang="en-US" sz="2000" dirty="0" smtClean="0"/>
              <a:t>} </a:t>
            </a:r>
            <a:endParaRPr lang="ar-E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200" noProof="1" smtClean="0"/>
              <a:t>Odd or Even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1341200"/>
            <a:ext cx="7572428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# include &lt; </a:t>
            </a:r>
            <a:r>
              <a:rPr lang="en-US" sz="2000" dirty="0" err="1" smtClean="0"/>
              <a:t>iostream.h</a:t>
            </a:r>
            <a:r>
              <a:rPr lang="en-US" sz="2000" dirty="0" smtClean="0"/>
              <a:t> &gt;</a:t>
            </a:r>
          </a:p>
          <a:p>
            <a:endParaRPr lang="en-US" sz="900" dirty="0" smtClean="0"/>
          </a:p>
          <a:p>
            <a:r>
              <a:rPr lang="en-US" sz="2000" dirty="0" smtClean="0"/>
              <a:t>void </a:t>
            </a:r>
            <a:r>
              <a:rPr lang="en-US" sz="2000" dirty="0" err="1" smtClean="0"/>
              <a:t>odd_even</a:t>
            </a:r>
            <a:r>
              <a:rPr lang="en-US" sz="2000" dirty="0" smtClean="0"/>
              <a:t> ( int ) ;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// Function declaration (prototype)</a:t>
            </a:r>
            <a:r>
              <a:rPr lang="en-US" sz="2000" dirty="0" smtClean="0"/>
              <a:t>                </a:t>
            </a:r>
          </a:p>
          <a:p>
            <a:endParaRPr lang="en-US" sz="1000" dirty="0" smtClean="0"/>
          </a:p>
          <a:p>
            <a:r>
              <a:rPr lang="en-US" sz="2000" dirty="0" smtClean="0"/>
              <a:t>void main ( )  {</a:t>
            </a:r>
          </a:p>
          <a:p>
            <a:r>
              <a:rPr lang="en-US" sz="2000" dirty="0" smtClean="0"/>
              <a:t>int number ;</a:t>
            </a:r>
          </a:p>
          <a:p>
            <a:r>
              <a:rPr lang="en-US" sz="2000" dirty="0" err="1" smtClean="0"/>
              <a:t>cout</a:t>
            </a:r>
            <a:r>
              <a:rPr lang="en-US" sz="2000" dirty="0" smtClean="0"/>
              <a:t> &lt;&lt; “ Please enter a number: “ ;</a:t>
            </a:r>
          </a:p>
          <a:p>
            <a:r>
              <a:rPr lang="en-US" sz="2000" dirty="0" err="1" smtClean="0"/>
              <a:t>cin</a:t>
            </a:r>
            <a:r>
              <a:rPr lang="en-US" sz="2000" dirty="0" smtClean="0"/>
              <a:t> &gt;&gt; number ;</a:t>
            </a:r>
          </a:p>
          <a:p>
            <a:r>
              <a:rPr lang="en-US" sz="2000" dirty="0" err="1" smtClean="0"/>
              <a:t>odd_even</a:t>
            </a:r>
            <a:r>
              <a:rPr lang="en-US" sz="2000" dirty="0" smtClean="0"/>
              <a:t> ( number ) ;	              </a:t>
            </a:r>
            <a:r>
              <a:rPr lang="en-US" sz="2000" dirty="0" smtClean="0">
                <a:solidFill>
                  <a:srgbClr val="FF0000"/>
                </a:solidFill>
              </a:rPr>
              <a:t>// Function call</a:t>
            </a:r>
            <a:endParaRPr lang="en-US" sz="2000" dirty="0" smtClean="0"/>
          </a:p>
          <a:p>
            <a:r>
              <a:rPr lang="en-US" sz="2000" dirty="0" smtClean="0"/>
              <a:t>} </a:t>
            </a:r>
          </a:p>
          <a:p>
            <a:endParaRPr lang="en-US" sz="1400" dirty="0" smtClean="0"/>
          </a:p>
          <a:p>
            <a:r>
              <a:rPr lang="en-US" sz="2000" dirty="0" smtClean="0"/>
              <a:t>void </a:t>
            </a:r>
            <a:r>
              <a:rPr lang="en-US" sz="2000" dirty="0" err="1" smtClean="0"/>
              <a:t>odd_even</a:t>
            </a:r>
            <a:r>
              <a:rPr lang="en-US" sz="2000" dirty="0" smtClean="0"/>
              <a:t> ( int number )   {      </a:t>
            </a:r>
            <a:r>
              <a:rPr lang="en-US" sz="2000" dirty="0" smtClean="0">
                <a:solidFill>
                  <a:srgbClr val="FF0000"/>
                </a:solidFill>
              </a:rPr>
              <a:t> // Function definition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if ( number % 2 = = 0 )</a:t>
            </a:r>
          </a:p>
          <a:p>
            <a:r>
              <a:rPr lang="en-US" sz="2000" dirty="0" err="1" smtClean="0"/>
              <a:t>cout</a:t>
            </a:r>
            <a:r>
              <a:rPr lang="en-US" sz="2000" dirty="0" smtClean="0"/>
              <a:t> &lt;&lt; “ you number is even “;</a:t>
            </a:r>
          </a:p>
          <a:p>
            <a:r>
              <a:rPr lang="en-US" sz="2000" dirty="0" smtClean="0"/>
              <a:t>else </a:t>
            </a:r>
          </a:p>
          <a:p>
            <a:r>
              <a:rPr lang="en-US" sz="2000" dirty="0" err="1" smtClean="0"/>
              <a:t>cout</a:t>
            </a:r>
            <a:r>
              <a:rPr lang="en-US" sz="2000" dirty="0" smtClean="0"/>
              <a:t> &lt;&lt; “ you number is odd “;</a:t>
            </a:r>
          </a:p>
          <a:p>
            <a:r>
              <a:rPr lang="en-US" sz="2000" dirty="0" smtClean="0"/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200" dirty="0" smtClean="0"/>
              <a:t>Positive or Negative </a:t>
            </a:r>
            <a:endParaRPr lang="en-US" sz="3200" noProof="1" smtClean="0"/>
          </a:p>
        </p:txBody>
      </p:sp>
      <p:sp>
        <p:nvSpPr>
          <p:cNvPr id="4" name="TextBox 3"/>
          <p:cNvSpPr txBox="1"/>
          <p:nvPr/>
        </p:nvSpPr>
        <p:spPr>
          <a:xfrm>
            <a:off x="571472" y="1330188"/>
            <a:ext cx="7572428" cy="50629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# include &lt; </a:t>
            </a:r>
            <a:r>
              <a:rPr lang="en-US" sz="2000" dirty="0" err="1" smtClean="0"/>
              <a:t>iostream.h</a:t>
            </a:r>
            <a:r>
              <a:rPr lang="en-US" sz="2000" dirty="0" smtClean="0"/>
              <a:t> &gt;</a:t>
            </a:r>
          </a:p>
          <a:p>
            <a:endParaRPr lang="en-US" sz="1100" dirty="0" smtClean="0"/>
          </a:p>
          <a:p>
            <a:r>
              <a:rPr lang="en-US" sz="2000" dirty="0" smtClean="0"/>
              <a:t>void </a:t>
            </a:r>
            <a:r>
              <a:rPr lang="en-US" sz="2000" dirty="0" err="1" smtClean="0"/>
              <a:t>poitive_negative</a:t>
            </a:r>
            <a:r>
              <a:rPr lang="en-US" sz="2000" dirty="0" smtClean="0"/>
              <a:t> ( int ) ;            </a:t>
            </a:r>
            <a:r>
              <a:rPr lang="en-US" sz="2000" dirty="0" smtClean="0">
                <a:solidFill>
                  <a:srgbClr val="FF0000"/>
                </a:solidFill>
              </a:rPr>
              <a:t>// Function declaration (prototype)</a:t>
            </a:r>
            <a:r>
              <a:rPr lang="en-US" sz="2000" dirty="0" smtClean="0"/>
              <a:t>                </a:t>
            </a:r>
          </a:p>
          <a:p>
            <a:endParaRPr lang="en-US" sz="1200" dirty="0" smtClean="0"/>
          </a:p>
          <a:p>
            <a:r>
              <a:rPr lang="en-US" sz="2000" dirty="0" smtClean="0"/>
              <a:t>void main ( )  {</a:t>
            </a:r>
          </a:p>
          <a:p>
            <a:r>
              <a:rPr lang="en-US" sz="2000" dirty="0" smtClean="0"/>
              <a:t>int number ;</a:t>
            </a:r>
          </a:p>
          <a:p>
            <a:r>
              <a:rPr lang="en-US" sz="2000" dirty="0" err="1" smtClean="0"/>
              <a:t>cout</a:t>
            </a:r>
            <a:r>
              <a:rPr lang="en-US" sz="2000" dirty="0" smtClean="0"/>
              <a:t> &lt;&lt; “ Please enter a number: “ ;</a:t>
            </a:r>
          </a:p>
          <a:p>
            <a:r>
              <a:rPr lang="en-US" sz="2000" dirty="0" err="1" smtClean="0"/>
              <a:t>cin</a:t>
            </a:r>
            <a:r>
              <a:rPr lang="en-US" sz="2000" dirty="0" smtClean="0"/>
              <a:t> &gt;&gt; number ;</a:t>
            </a:r>
          </a:p>
          <a:p>
            <a:r>
              <a:rPr lang="en-US" sz="2000" dirty="0" err="1" smtClean="0"/>
              <a:t>poitive_negative</a:t>
            </a:r>
            <a:r>
              <a:rPr lang="en-US" sz="2000" dirty="0" smtClean="0"/>
              <a:t> ( number ) ;           </a:t>
            </a:r>
            <a:r>
              <a:rPr lang="en-US" sz="2000" dirty="0" smtClean="0">
                <a:solidFill>
                  <a:srgbClr val="FF0000"/>
                </a:solidFill>
              </a:rPr>
              <a:t>// Function call</a:t>
            </a:r>
          </a:p>
          <a:p>
            <a:r>
              <a:rPr lang="en-US" sz="2000" dirty="0" smtClean="0"/>
              <a:t>} </a:t>
            </a:r>
          </a:p>
          <a:p>
            <a:endParaRPr lang="en-US" dirty="0" smtClean="0"/>
          </a:p>
          <a:p>
            <a:r>
              <a:rPr lang="en-US" sz="2000" dirty="0" smtClean="0"/>
              <a:t>void </a:t>
            </a:r>
            <a:r>
              <a:rPr lang="en-US" sz="2000" dirty="0" err="1" smtClean="0"/>
              <a:t>poitive_negative</a:t>
            </a:r>
            <a:r>
              <a:rPr lang="en-US" sz="2000" dirty="0" smtClean="0"/>
              <a:t> ( int number )   {               </a:t>
            </a:r>
            <a:r>
              <a:rPr lang="en-US" sz="2000" dirty="0" smtClean="0">
                <a:solidFill>
                  <a:srgbClr val="FF0000"/>
                </a:solidFill>
              </a:rPr>
              <a:t> // Function definition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if ( number &gt; 0 )</a:t>
            </a:r>
          </a:p>
          <a:p>
            <a:r>
              <a:rPr lang="en-US" sz="2000" dirty="0" err="1" smtClean="0"/>
              <a:t>cout</a:t>
            </a:r>
            <a:r>
              <a:rPr lang="en-US" sz="2000" dirty="0" smtClean="0"/>
              <a:t> &lt;&lt; “ you number is positive “;</a:t>
            </a:r>
          </a:p>
          <a:p>
            <a:r>
              <a:rPr lang="en-US" sz="2000" dirty="0" smtClean="0"/>
              <a:t>else </a:t>
            </a:r>
          </a:p>
          <a:p>
            <a:r>
              <a:rPr lang="en-US" sz="2000" dirty="0" err="1" smtClean="0"/>
              <a:t>cout</a:t>
            </a:r>
            <a:r>
              <a:rPr lang="en-US" sz="2000" dirty="0" smtClean="0"/>
              <a:t> &lt;&lt; “ you number is negative“;</a:t>
            </a:r>
          </a:p>
          <a:p>
            <a:r>
              <a:rPr lang="en-US" sz="2000" dirty="0" smtClean="0"/>
              <a:t>} </a:t>
            </a:r>
            <a:endParaRPr lang="ar-EG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 smtClean="0"/>
              <a:t>Swap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1285860"/>
            <a:ext cx="7572428" cy="55721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# include &lt; </a:t>
            </a:r>
            <a:r>
              <a:rPr lang="en-US" dirty="0" err="1" smtClean="0"/>
              <a:t>iostream.h</a:t>
            </a:r>
            <a:r>
              <a:rPr lang="en-US" dirty="0" smtClean="0"/>
              <a:t> &gt;</a:t>
            </a:r>
          </a:p>
          <a:p>
            <a:endParaRPr lang="en-US" sz="500" dirty="0" smtClean="0"/>
          </a:p>
          <a:p>
            <a:r>
              <a:rPr lang="en-US" dirty="0" smtClean="0"/>
              <a:t>void Swap( int , int ) ;                         </a:t>
            </a:r>
            <a:r>
              <a:rPr lang="en-US" dirty="0" smtClean="0">
                <a:solidFill>
                  <a:srgbClr val="FF0000"/>
                </a:solidFill>
              </a:rPr>
              <a:t>// Function declaration (prototype)</a:t>
            </a:r>
            <a:r>
              <a:rPr lang="en-US" dirty="0" smtClean="0"/>
              <a:t>                </a:t>
            </a:r>
          </a:p>
          <a:p>
            <a:endParaRPr lang="en-US" sz="400" dirty="0" smtClean="0"/>
          </a:p>
          <a:p>
            <a:r>
              <a:rPr lang="en-US" dirty="0" smtClean="0"/>
              <a:t>void main ( )  {</a:t>
            </a:r>
          </a:p>
          <a:p>
            <a:r>
              <a:rPr lang="en-US" dirty="0" smtClean="0"/>
              <a:t>int n1, n2 ;</a:t>
            </a:r>
          </a:p>
          <a:p>
            <a:r>
              <a:rPr lang="en-US" dirty="0" err="1" smtClean="0"/>
              <a:t>cout</a:t>
            </a:r>
            <a:r>
              <a:rPr lang="en-US" dirty="0" smtClean="0"/>
              <a:t> &lt;&lt; “ Please enter the value of number 1“ ;</a:t>
            </a:r>
          </a:p>
          <a:p>
            <a:r>
              <a:rPr lang="en-US" dirty="0" err="1" smtClean="0"/>
              <a:t>cin</a:t>
            </a:r>
            <a:r>
              <a:rPr lang="en-US" dirty="0" smtClean="0"/>
              <a:t> &gt;&gt; n1 ;</a:t>
            </a:r>
          </a:p>
          <a:p>
            <a:r>
              <a:rPr lang="en-US" dirty="0" err="1" smtClean="0"/>
              <a:t>cout</a:t>
            </a:r>
            <a:r>
              <a:rPr lang="en-US" dirty="0" smtClean="0"/>
              <a:t> &lt;&lt; “ Please enter the value of number 2“ ;</a:t>
            </a:r>
          </a:p>
          <a:p>
            <a:r>
              <a:rPr lang="en-US" dirty="0" err="1" smtClean="0"/>
              <a:t>cin</a:t>
            </a:r>
            <a:r>
              <a:rPr lang="en-US" dirty="0" smtClean="0"/>
              <a:t> &gt;&gt; n2 ;</a:t>
            </a:r>
          </a:p>
          <a:p>
            <a:endParaRPr lang="en-US" sz="1200" dirty="0" smtClean="0"/>
          </a:p>
          <a:p>
            <a:r>
              <a:rPr lang="en-US" dirty="0" smtClean="0"/>
              <a:t>Swap ( n1, n2 ) ;       </a:t>
            </a:r>
            <a:r>
              <a:rPr lang="en-US" dirty="0" smtClean="0">
                <a:solidFill>
                  <a:srgbClr val="FF0000"/>
                </a:solidFill>
              </a:rPr>
              <a:t>// Function call</a:t>
            </a:r>
          </a:p>
          <a:p>
            <a:r>
              <a:rPr lang="en-US" dirty="0" smtClean="0"/>
              <a:t>} </a:t>
            </a:r>
          </a:p>
          <a:p>
            <a:endParaRPr lang="en-US" sz="1200" dirty="0" smtClean="0"/>
          </a:p>
          <a:p>
            <a:r>
              <a:rPr lang="en-US" dirty="0" smtClean="0"/>
              <a:t>void Swap  ( int n1 , int n2 )   {                          </a:t>
            </a:r>
            <a:r>
              <a:rPr lang="en-US" dirty="0" smtClean="0">
                <a:solidFill>
                  <a:srgbClr val="FF0000"/>
                </a:solidFill>
              </a:rPr>
              <a:t> // Function definition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int temp ;</a:t>
            </a:r>
          </a:p>
          <a:p>
            <a:r>
              <a:rPr lang="en-US" dirty="0" smtClean="0"/>
              <a:t>temp = n1;</a:t>
            </a:r>
          </a:p>
          <a:p>
            <a:r>
              <a:rPr lang="en-US" dirty="0" smtClean="0"/>
              <a:t>n1 = n2;</a:t>
            </a:r>
          </a:p>
          <a:p>
            <a:r>
              <a:rPr lang="en-US" dirty="0" smtClean="0"/>
              <a:t>n2 = temp;</a:t>
            </a:r>
          </a:p>
          <a:p>
            <a:r>
              <a:rPr lang="en-US" dirty="0" err="1" smtClean="0"/>
              <a:t>cout</a:t>
            </a:r>
            <a:r>
              <a:rPr lang="en-US" dirty="0" smtClean="0"/>
              <a:t> &lt;&lt; “ The value stored in number 1 is now: “ &lt;&lt; n1 &lt;&lt; </a:t>
            </a:r>
            <a:r>
              <a:rPr lang="en-US" dirty="0" err="1" smtClean="0"/>
              <a:t>endl</a:t>
            </a:r>
            <a:r>
              <a:rPr lang="en-US" dirty="0" smtClean="0"/>
              <a:t> ;</a:t>
            </a:r>
          </a:p>
          <a:p>
            <a:r>
              <a:rPr lang="en-US" dirty="0" err="1" smtClean="0"/>
              <a:t>cout</a:t>
            </a:r>
            <a:r>
              <a:rPr lang="en-US" dirty="0" smtClean="0"/>
              <a:t> &lt;&lt; “ The value stored in number 2 is now: “ &lt;&lt; n2 &lt;&lt; </a:t>
            </a:r>
            <a:r>
              <a:rPr lang="en-US" dirty="0" err="1" smtClean="0"/>
              <a:t>endl</a:t>
            </a:r>
            <a:r>
              <a:rPr lang="en-US" dirty="0" smtClean="0"/>
              <a:t> ;</a:t>
            </a:r>
          </a:p>
          <a:p>
            <a:r>
              <a:rPr lang="en-US" dirty="0" smtClean="0"/>
              <a:t>} 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l"/>
            <a:r>
              <a:rPr lang="en-US" sz="3600" u="sng" dirty="0" smtClean="0">
                <a:latin typeface="AvantGarde" pitchFamily="34" charset="0"/>
              </a:rPr>
              <a:t>Outline</a:t>
            </a:r>
            <a:endParaRPr lang="en-US" sz="3600" dirty="0"/>
          </a:p>
        </p:txBody>
      </p:sp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467544" y="1484784"/>
            <a:ext cx="7786742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noProof="1" smtClean="0">
                <a:solidFill>
                  <a:srgbClr val="FF3300"/>
                </a:solidFill>
                <a:latin typeface="AvantGarde" pitchFamily="34" charset="0"/>
              </a:rPr>
              <a:t>Introduction</a:t>
            </a:r>
            <a:endParaRPr lang="en-US" sz="2400" b="1" dirty="0" smtClean="0">
              <a:solidFill>
                <a:srgbClr val="FF3300"/>
              </a:solidFill>
              <a:latin typeface="AvantGarde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noProof="1" smtClean="0">
                <a:solidFill>
                  <a:srgbClr val="FF3300"/>
                </a:solidFill>
                <a:latin typeface="AvantGarde" pitchFamily="34" charset="0"/>
              </a:rPr>
              <a:t>Program Components in C++</a:t>
            </a:r>
            <a:endParaRPr lang="en-US" sz="2400" b="1" dirty="0" smtClean="0">
              <a:solidFill>
                <a:srgbClr val="FF3300"/>
              </a:solidFill>
              <a:latin typeface="AvantGarde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noProof="1" smtClean="0">
                <a:solidFill>
                  <a:srgbClr val="FF3300"/>
                </a:solidFill>
                <a:latin typeface="AvantGarde" pitchFamily="34" charset="0"/>
              </a:rPr>
              <a:t>Math Library Functions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noProof="1" smtClean="0">
                <a:solidFill>
                  <a:srgbClr val="FF3300"/>
                </a:solidFill>
                <a:latin typeface="AvantGarde" pitchFamily="34" charset="0"/>
              </a:rPr>
              <a:t>Functions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noProof="1" smtClean="0">
                <a:solidFill>
                  <a:srgbClr val="FF3300"/>
                </a:solidFill>
                <a:latin typeface="AvantGarde" pitchFamily="34" charset="0"/>
              </a:rPr>
              <a:t>Function Definitions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noProof="1" smtClean="0">
                <a:solidFill>
                  <a:srgbClr val="FF3300"/>
                </a:solidFill>
                <a:latin typeface="AvantGarde" pitchFamily="34" charset="0"/>
              </a:rPr>
              <a:t>Function Prototypes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noProof="1" smtClean="0">
                <a:solidFill>
                  <a:srgbClr val="FF3300"/>
                </a:solidFill>
                <a:latin typeface="AvantGarde" pitchFamily="34" charset="0"/>
              </a:rPr>
              <a:t>Header Files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noProof="1" smtClean="0">
                <a:solidFill>
                  <a:srgbClr val="FF3300"/>
                </a:solidFill>
                <a:latin typeface="AvantGarde" pitchFamily="34" charset="0"/>
              </a:rPr>
              <a:t>Default Arguments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400" noProof="1" smtClean="0"/>
              <a:t>Product and </a:t>
            </a:r>
            <a:r>
              <a:rPr lang="en-US" sz="3400" dirty="0" smtClean="0"/>
              <a:t>Quotient  of two numbers</a:t>
            </a:r>
            <a:endParaRPr lang="en-US" sz="3400" noProof="1" smtClean="0"/>
          </a:p>
        </p:txBody>
      </p:sp>
      <p:sp>
        <p:nvSpPr>
          <p:cNvPr id="5" name="TextBox 4"/>
          <p:cNvSpPr txBox="1"/>
          <p:nvPr/>
        </p:nvSpPr>
        <p:spPr>
          <a:xfrm>
            <a:off x="571472" y="1071546"/>
            <a:ext cx="7572428" cy="58477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# include &lt; </a:t>
            </a:r>
            <a:r>
              <a:rPr lang="en-US" dirty="0" err="1" smtClean="0"/>
              <a:t>iostream.h</a:t>
            </a:r>
            <a:r>
              <a:rPr lang="en-US" dirty="0" smtClean="0"/>
              <a:t> &gt;</a:t>
            </a:r>
            <a:endParaRPr lang="en-US" sz="500" dirty="0" smtClean="0"/>
          </a:p>
          <a:p>
            <a:r>
              <a:rPr lang="en-US" dirty="0" smtClean="0"/>
              <a:t>float Product ( float  , float ) ;                         </a:t>
            </a:r>
            <a:r>
              <a:rPr lang="en-US" dirty="0" smtClean="0">
                <a:solidFill>
                  <a:srgbClr val="FF0000"/>
                </a:solidFill>
              </a:rPr>
              <a:t>// Function declaration (prototype)</a:t>
            </a:r>
            <a:r>
              <a:rPr lang="en-US" dirty="0" smtClean="0"/>
              <a:t>                </a:t>
            </a:r>
            <a:endParaRPr lang="en-US" sz="400" dirty="0" smtClean="0"/>
          </a:p>
          <a:p>
            <a:r>
              <a:rPr lang="en-US" dirty="0" smtClean="0"/>
              <a:t>float Quotient( float  , float ) ;                         </a:t>
            </a:r>
            <a:r>
              <a:rPr lang="en-US" dirty="0" smtClean="0">
                <a:solidFill>
                  <a:srgbClr val="FF0000"/>
                </a:solidFill>
              </a:rPr>
              <a:t>// Function declaration (prototype)</a:t>
            </a:r>
            <a:r>
              <a:rPr lang="en-US" dirty="0" smtClean="0"/>
              <a:t>                </a:t>
            </a:r>
            <a:endParaRPr lang="en-US" sz="400" dirty="0" smtClean="0"/>
          </a:p>
          <a:p>
            <a:r>
              <a:rPr lang="en-US" dirty="0" smtClean="0"/>
              <a:t>void main ( )  {</a:t>
            </a:r>
          </a:p>
          <a:p>
            <a:r>
              <a:rPr lang="en-US" dirty="0" smtClean="0"/>
              <a:t>int n1, n2 ;</a:t>
            </a:r>
          </a:p>
          <a:p>
            <a:r>
              <a:rPr lang="en-US" dirty="0" err="1" smtClean="0"/>
              <a:t>cout</a:t>
            </a:r>
            <a:r>
              <a:rPr lang="en-US" dirty="0" smtClean="0"/>
              <a:t> &lt;&lt; “ Please enter two numbers “ ;</a:t>
            </a:r>
          </a:p>
          <a:p>
            <a:r>
              <a:rPr lang="en-US" dirty="0" err="1" smtClean="0"/>
              <a:t>cin</a:t>
            </a:r>
            <a:r>
              <a:rPr lang="en-US" dirty="0" smtClean="0"/>
              <a:t> &gt;&gt; a &gt;&gt;b ;</a:t>
            </a:r>
          </a:p>
          <a:p>
            <a:endParaRPr lang="en-US" sz="700" dirty="0" smtClean="0"/>
          </a:p>
          <a:p>
            <a:r>
              <a:rPr lang="en-US" dirty="0" smtClean="0"/>
              <a:t>R1 = Product (a, b); 		</a:t>
            </a:r>
            <a:r>
              <a:rPr lang="en-US" dirty="0" smtClean="0">
                <a:solidFill>
                  <a:srgbClr val="FF0000"/>
                </a:solidFill>
              </a:rPr>
              <a:t>// Function call</a:t>
            </a:r>
          </a:p>
          <a:p>
            <a:r>
              <a:rPr lang="en-US" dirty="0" smtClean="0"/>
              <a:t>R2 = Quotient (a, b);	 	</a:t>
            </a:r>
            <a:r>
              <a:rPr lang="en-US" dirty="0" smtClean="0">
                <a:solidFill>
                  <a:srgbClr val="FF0000"/>
                </a:solidFill>
              </a:rPr>
              <a:t>// Function call</a:t>
            </a:r>
          </a:p>
          <a:p>
            <a:r>
              <a:rPr lang="en-US" dirty="0" err="1" smtClean="0"/>
              <a:t>cout</a:t>
            </a:r>
            <a:r>
              <a:rPr lang="en-US" dirty="0" smtClean="0"/>
              <a:t> &lt;&lt; “the product of them is” &lt;&lt; R1 &lt;&lt;“ and the division is” &lt;&lt; R2;</a:t>
            </a:r>
          </a:p>
          <a:p>
            <a:r>
              <a:rPr lang="en-US" dirty="0" smtClean="0"/>
              <a:t>} </a:t>
            </a:r>
          </a:p>
          <a:p>
            <a:endParaRPr lang="en-US" sz="500" dirty="0" smtClean="0"/>
          </a:p>
          <a:p>
            <a:r>
              <a:rPr lang="en-US" dirty="0" smtClean="0"/>
              <a:t>float Product  ( float a , float b )   {                          </a:t>
            </a:r>
            <a:r>
              <a:rPr lang="en-US" dirty="0" smtClean="0">
                <a:solidFill>
                  <a:srgbClr val="FF0000"/>
                </a:solidFill>
              </a:rPr>
              <a:t> // Function definition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return a*b;</a:t>
            </a:r>
          </a:p>
          <a:p>
            <a:r>
              <a:rPr lang="en-US" dirty="0" smtClean="0"/>
              <a:t>} </a:t>
            </a:r>
          </a:p>
          <a:p>
            <a:endParaRPr lang="en-US" sz="200" dirty="0" smtClean="0"/>
          </a:p>
          <a:p>
            <a:r>
              <a:rPr lang="en-US" dirty="0" smtClean="0"/>
              <a:t>float Quotient ( float a , float b )   {                          </a:t>
            </a:r>
            <a:r>
              <a:rPr lang="en-US" dirty="0" smtClean="0">
                <a:solidFill>
                  <a:srgbClr val="FF0000"/>
                </a:solidFill>
              </a:rPr>
              <a:t> // Function definition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If (b ! = 0)  {</a:t>
            </a:r>
          </a:p>
          <a:p>
            <a:r>
              <a:rPr lang="en-US" dirty="0" smtClean="0"/>
              <a:t>float Q = a / b;</a:t>
            </a:r>
          </a:p>
          <a:p>
            <a:r>
              <a:rPr lang="en-US" dirty="0" smtClean="0"/>
              <a:t>return Q;  }</a:t>
            </a:r>
          </a:p>
          <a:p>
            <a:r>
              <a:rPr lang="en-US" dirty="0" smtClean="0"/>
              <a:t>else   </a:t>
            </a:r>
            <a:r>
              <a:rPr lang="en-US" dirty="0" err="1" smtClean="0"/>
              <a:t>cout</a:t>
            </a:r>
            <a:r>
              <a:rPr lang="en-US" dirty="0" smtClean="0"/>
              <a:t> &lt;&lt; “ You couldn’t divide by zero. “ ;</a:t>
            </a:r>
          </a:p>
          <a:p>
            <a:r>
              <a:rPr lang="en-US" dirty="0" smtClean="0"/>
              <a:t>} </a:t>
            </a:r>
            <a:endParaRPr lang="ar-E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 smtClean="0"/>
              <a:t>Draw the following Pattern  </a:t>
            </a:r>
            <a:endParaRPr lang="en-US" sz="3600" noProof="1" smtClean="0"/>
          </a:p>
        </p:txBody>
      </p:sp>
      <p:sp>
        <p:nvSpPr>
          <p:cNvPr id="4" name="TextBox 3"/>
          <p:cNvSpPr txBox="1"/>
          <p:nvPr/>
        </p:nvSpPr>
        <p:spPr>
          <a:xfrm>
            <a:off x="571472" y="1214422"/>
            <a:ext cx="7572428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# include &lt; </a:t>
            </a:r>
            <a:r>
              <a:rPr lang="en-US" sz="2000" dirty="0" err="1" smtClean="0"/>
              <a:t>iostream.h</a:t>
            </a:r>
            <a:r>
              <a:rPr lang="en-US" sz="2000" dirty="0" smtClean="0"/>
              <a:t> &gt;</a:t>
            </a:r>
          </a:p>
          <a:p>
            <a:r>
              <a:rPr lang="en-US" sz="2000" dirty="0" smtClean="0"/>
              <a:t>void </a:t>
            </a:r>
            <a:r>
              <a:rPr lang="en-US" sz="2000" dirty="0" err="1" smtClean="0"/>
              <a:t>draw_line</a:t>
            </a:r>
            <a:r>
              <a:rPr lang="en-US" sz="2000" dirty="0" smtClean="0"/>
              <a:t> ( void ) ;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// Function declaration (prototype)</a:t>
            </a:r>
            <a:r>
              <a:rPr lang="en-US" sz="2000" dirty="0" smtClean="0"/>
              <a:t>                </a:t>
            </a:r>
          </a:p>
          <a:p>
            <a:r>
              <a:rPr lang="en-US" sz="2000" dirty="0" smtClean="0"/>
              <a:t>void main ( )  {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draw_line</a:t>
            </a:r>
            <a:r>
              <a:rPr lang="en-US" sz="2000" dirty="0" smtClean="0"/>
              <a:t> ( ) ;               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// Function call</a:t>
            </a:r>
            <a:endParaRPr lang="en-US" sz="2000" dirty="0" smtClean="0"/>
          </a:p>
          <a:p>
            <a:r>
              <a:rPr lang="en-US" sz="2000" dirty="0" err="1" smtClean="0"/>
              <a:t>draw_line</a:t>
            </a:r>
            <a:r>
              <a:rPr lang="en-US" sz="2000" dirty="0" smtClean="0"/>
              <a:t> ( ) ;</a:t>
            </a:r>
            <a:r>
              <a:rPr lang="en-US" sz="2000" dirty="0" smtClean="0">
                <a:solidFill>
                  <a:srgbClr val="FF0000"/>
                </a:solidFill>
              </a:rPr>
              <a:t>                                       // Function call</a:t>
            </a:r>
            <a:endParaRPr lang="en-US" sz="2000" dirty="0" smtClean="0"/>
          </a:p>
          <a:p>
            <a:r>
              <a:rPr lang="en-US" sz="2000" dirty="0" err="1" smtClean="0"/>
              <a:t>cout</a:t>
            </a:r>
            <a:r>
              <a:rPr lang="en-US" sz="2000" dirty="0" smtClean="0"/>
              <a:t> &lt;&lt; “ Welcome “ &lt;&lt; </a:t>
            </a:r>
            <a:r>
              <a:rPr lang="en-US" sz="2000" dirty="0" err="1" smtClean="0"/>
              <a:t>endl</a:t>
            </a:r>
            <a:r>
              <a:rPr lang="en-US" sz="2000" dirty="0" smtClean="0"/>
              <a:t> ; </a:t>
            </a:r>
          </a:p>
          <a:p>
            <a:r>
              <a:rPr lang="en-US" sz="2000" dirty="0" err="1" smtClean="0"/>
              <a:t>draw_line</a:t>
            </a:r>
            <a:r>
              <a:rPr lang="en-US" sz="2000" dirty="0" smtClean="0"/>
              <a:t> ( ) ;</a:t>
            </a:r>
            <a:r>
              <a:rPr lang="en-US" sz="2000" dirty="0" smtClean="0">
                <a:solidFill>
                  <a:srgbClr val="FF0000"/>
                </a:solidFill>
              </a:rPr>
              <a:t>                                       // Function call</a:t>
            </a:r>
            <a:endParaRPr lang="en-US" sz="2000" dirty="0" smtClean="0"/>
          </a:p>
          <a:p>
            <a:r>
              <a:rPr lang="en-US" sz="2000" dirty="0" err="1" smtClean="0"/>
              <a:t>cout</a:t>
            </a:r>
            <a:r>
              <a:rPr lang="en-US" sz="2000" dirty="0" smtClean="0"/>
              <a:t> &lt;&lt; “ First Year “ ;</a:t>
            </a:r>
          </a:p>
          <a:p>
            <a:r>
              <a:rPr lang="en-US" sz="2000" dirty="0" err="1" smtClean="0"/>
              <a:t>draw_line</a:t>
            </a:r>
            <a:r>
              <a:rPr lang="en-US" sz="2000" dirty="0" smtClean="0"/>
              <a:t> ( ) ;               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// Function call</a:t>
            </a:r>
            <a:endParaRPr lang="en-US" sz="2000" dirty="0" smtClean="0"/>
          </a:p>
          <a:p>
            <a:r>
              <a:rPr lang="en-US" sz="2000" dirty="0" err="1" smtClean="0"/>
              <a:t>draw_line</a:t>
            </a:r>
            <a:r>
              <a:rPr lang="en-US" sz="2000" dirty="0" smtClean="0"/>
              <a:t> ( ) ;</a:t>
            </a:r>
            <a:r>
              <a:rPr lang="en-US" sz="2000" dirty="0" smtClean="0">
                <a:solidFill>
                  <a:srgbClr val="FF0000"/>
                </a:solidFill>
              </a:rPr>
              <a:t>                                       // Function call</a:t>
            </a:r>
            <a:endParaRPr lang="en-US" sz="2000" dirty="0" smtClean="0"/>
          </a:p>
          <a:p>
            <a:r>
              <a:rPr lang="en-US" sz="2000" dirty="0" smtClean="0"/>
              <a:t>}</a:t>
            </a:r>
          </a:p>
          <a:p>
            <a:endParaRPr lang="en-US" sz="2000" dirty="0" smtClean="0"/>
          </a:p>
          <a:p>
            <a:r>
              <a:rPr lang="en-US" sz="2000" dirty="0" smtClean="0"/>
              <a:t>void </a:t>
            </a:r>
            <a:r>
              <a:rPr lang="en-US" sz="2000" dirty="0" err="1" smtClean="0"/>
              <a:t>draw_line</a:t>
            </a:r>
            <a:r>
              <a:rPr lang="en-US" sz="2000" dirty="0" smtClean="0"/>
              <a:t> ( void )   {             </a:t>
            </a:r>
            <a:r>
              <a:rPr lang="en-US" sz="2000" dirty="0" smtClean="0">
                <a:solidFill>
                  <a:srgbClr val="FF0000"/>
                </a:solidFill>
              </a:rPr>
              <a:t> // Function definition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for ( int </a:t>
            </a:r>
            <a:r>
              <a:rPr lang="en-US" sz="2000" dirty="0" err="1" smtClean="0"/>
              <a:t>i</a:t>
            </a:r>
            <a:r>
              <a:rPr lang="en-US" sz="2000" dirty="0" smtClean="0"/>
              <a:t> = 0 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 5 ; </a:t>
            </a:r>
            <a:r>
              <a:rPr lang="en-US" sz="2000" dirty="0" err="1" smtClean="0"/>
              <a:t>i</a:t>
            </a:r>
            <a:r>
              <a:rPr lang="en-US" sz="2000" dirty="0" smtClean="0"/>
              <a:t> ++ )   {</a:t>
            </a:r>
          </a:p>
          <a:p>
            <a:r>
              <a:rPr lang="en-US" sz="2000" dirty="0" err="1" smtClean="0"/>
              <a:t>cout</a:t>
            </a:r>
            <a:r>
              <a:rPr lang="en-US" sz="2000" dirty="0" smtClean="0"/>
              <a:t> &lt;&lt; “ * “ ; }</a:t>
            </a:r>
          </a:p>
          <a:p>
            <a:r>
              <a:rPr lang="en-US" sz="2000" dirty="0" err="1" smtClean="0"/>
              <a:t>cout</a:t>
            </a:r>
            <a:r>
              <a:rPr lang="en-US" sz="2000" dirty="0" smtClean="0"/>
              <a:t> &lt;&lt; </a:t>
            </a:r>
            <a:r>
              <a:rPr lang="en-US" sz="2000" dirty="0" err="1" smtClean="0"/>
              <a:t>endl</a:t>
            </a:r>
            <a:r>
              <a:rPr lang="en-US" sz="2000" dirty="0" smtClean="0"/>
              <a:t> ; </a:t>
            </a:r>
          </a:p>
          <a:p>
            <a:r>
              <a:rPr lang="en-US" sz="2000" dirty="0" smtClean="0"/>
              <a:t>} </a:t>
            </a:r>
            <a:endParaRPr lang="ar-EG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357950" y="1928802"/>
            <a:ext cx="2143140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 smtClean="0"/>
              <a:t>* * * * *</a:t>
            </a:r>
          </a:p>
          <a:p>
            <a:r>
              <a:rPr lang="en-US" sz="3600" dirty="0" smtClean="0"/>
              <a:t>* * * * *</a:t>
            </a:r>
          </a:p>
          <a:p>
            <a:r>
              <a:rPr lang="en-US" sz="3600" dirty="0" smtClean="0"/>
              <a:t>Welcome </a:t>
            </a:r>
          </a:p>
          <a:p>
            <a:r>
              <a:rPr lang="en-US" sz="3600" dirty="0" smtClean="0"/>
              <a:t>* * * * *</a:t>
            </a:r>
          </a:p>
          <a:p>
            <a:r>
              <a:rPr lang="en-US" sz="3600" dirty="0" smtClean="0"/>
              <a:t>First Year </a:t>
            </a:r>
          </a:p>
          <a:p>
            <a:r>
              <a:rPr lang="en-US" sz="3600" dirty="0" smtClean="0"/>
              <a:t>* * * * *</a:t>
            </a:r>
          </a:p>
          <a:p>
            <a:r>
              <a:rPr lang="en-US" sz="3600" dirty="0" smtClean="0"/>
              <a:t>* * * * *</a:t>
            </a:r>
            <a:endParaRPr lang="ar-EG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 smtClean="0"/>
              <a:t>8. </a:t>
            </a:r>
            <a:r>
              <a:rPr lang="en-US" sz="3600" noProof="1" smtClean="0"/>
              <a:t>Default Arguments</a:t>
            </a:r>
          </a:p>
        </p:txBody>
      </p:sp>
      <p:sp>
        <p:nvSpPr>
          <p:cNvPr id="4" name="Text Placeholder 3"/>
          <p:cNvSpPr>
            <a:spLocks noGrp="1" noChangeArrowheads="1"/>
          </p:cNvSpPr>
          <p:nvPr>
            <p:ph type="body" idx="4294967295"/>
          </p:nvPr>
        </p:nvSpPr>
        <p:spPr>
          <a:xfrm>
            <a:off x="714348" y="1357298"/>
            <a:ext cx="7315224" cy="4572032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If function parameter omitted, gets default value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Can be constants, global variables, or function calls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If not enough parameters specified, rightmost go to their defaults</a:t>
            </a:r>
            <a:endParaRPr lang="en-US" sz="18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Set defaults in function prototype</a:t>
            </a:r>
          </a:p>
          <a:p>
            <a:pPr lvl="3" algn="l" rtl="0"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int </a:t>
            </a:r>
            <a:r>
              <a:rPr lang="en-US" sz="2000" b="1" dirty="0" err="1" smtClean="0">
                <a:latin typeface="Courier New" pitchFamily="49" charset="0"/>
              </a:rPr>
              <a:t>defaultFunction</a:t>
            </a:r>
            <a:r>
              <a:rPr lang="en-US" sz="2000" b="1" dirty="0" smtClean="0">
                <a:latin typeface="Courier New" pitchFamily="49" charset="0"/>
              </a:rPr>
              <a:t>( int x = 1,</a:t>
            </a:r>
          </a:p>
          <a:p>
            <a:pPr lvl="3" algn="l" rtl="0"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   int y = 2, int z = 3 );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D038AC-BE95-4403-B676-BB9FB5B4893A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1.  Function prototype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2.  Print default volume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2.1  Print volume with one parameter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2.2  Print with 2 parameters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2.3  Print with all parameters.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3.  Function definition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 </a:t>
            </a:r>
          </a:p>
          <a:p>
            <a:pPr eaLnBrk="1" hangingPunct="1"/>
            <a:endParaRPr 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858000"/>
            <a:chOff x="0" y="0"/>
            <a:chExt cx="3072" cy="1047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34903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904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Fig. 3.23: fig03_23.cpp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34901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902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Using default arguments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34899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900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2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34897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98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34895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96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34893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94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34891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92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34889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90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boxVolume(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length = 1,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width = 1,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height = 1 );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34887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88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34885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86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34883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84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34881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82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 dirty="0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1200" b="1" dirty="0">
                    <a:latin typeface="Courier New" pitchFamily="49" charset="0"/>
                  </a:rPr>
                  <a:t>   </a:t>
                </a:r>
                <a:r>
                  <a:rPr lang="en-US" sz="1200" b="1" dirty="0" err="1">
                    <a:latin typeface="Courier New" pitchFamily="49" charset="0"/>
                  </a:rPr>
                  <a:t>cout</a:t>
                </a:r>
                <a:r>
                  <a:rPr lang="en-US" sz="1200" b="1" dirty="0">
                    <a:latin typeface="Courier New" pitchFamily="49" charset="0"/>
                  </a:rPr>
                  <a:t> &lt;&lt; "The default box volume is: " &lt;&lt; </a:t>
                </a:r>
                <a:r>
                  <a:rPr lang="en-US" sz="1200" b="1" dirty="0" err="1">
                    <a:latin typeface="Courier New" pitchFamily="49" charset="0"/>
                  </a:rPr>
                  <a:t>boxVolume</a:t>
                </a:r>
                <a:r>
                  <a:rPr lang="en-US" sz="1200" b="1" dirty="0">
                    <a:latin typeface="Courier New" pitchFamily="49" charset="0"/>
                  </a:rPr>
                  <a:t>()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34879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80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200" b="1">
                    <a:latin typeface="Courier New" pitchFamily="49" charset="0"/>
                  </a:rPr>
                  <a:t>        &lt;&lt; "\n\nThe volume of a box with length 10,\n"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34877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78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r>
                  <a:rPr lang="en-US" sz="1200" b="1">
                    <a:latin typeface="Courier New" pitchFamily="49" charset="0"/>
                  </a:rPr>
                  <a:t>        &lt;&lt; "width 1 and height 1 is: " &lt;&lt; boxVolume( 10 )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34875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76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1200" b="1">
                    <a:latin typeface="Courier New" pitchFamily="49" charset="0"/>
                  </a:rPr>
                  <a:t>        &lt;&lt; "\n\nThe volume of a box with length 10,\n"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34873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74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200" b="1">
                    <a:latin typeface="Courier New" pitchFamily="49" charset="0"/>
                  </a:rPr>
                  <a:t>        &lt;&lt; "width 5 and height 1 is: " &lt;&lt; boxVolume( 10, 5 )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34871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72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r>
                  <a:rPr lang="en-US" sz="1200" b="1">
                    <a:latin typeface="Courier New" pitchFamily="49" charset="0"/>
                  </a:rPr>
                  <a:t>        &lt;&lt; "\n\nThe volume of a box with length 10,\n"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34869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70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r>
                  <a:rPr lang="en-US" sz="1200" b="1">
                    <a:latin typeface="Courier New" pitchFamily="49" charset="0"/>
                  </a:rPr>
                  <a:t>        &lt;&lt; "width 5 and height 2 is: " &lt;&lt; boxVolume( 10, 5, 2 )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374"/>
              <a:chOff x="0" y="6732"/>
              <a:chExt cx="3072" cy="374"/>
            </a:xfrm>
          </p:grpSpPr>
          <p:sp>
            <p:nvSpPr>
              <p:cNvPr id="34867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68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1200" b="1">
                    <a:latin typeface="Courier New" pitchFamily="49" charset="0"/>
                  </a:rPr>
                  <a:t>       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374"/>
              <a:chOff x="0" y="7106"/>
              <a:chExt cx="3072" cy="374"/>
            </a:xfrm>
          </p:grpSpPr>
          <p:sp>
            <p:nvSpPr>
              <p:cNvPr id="34865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66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374"/>
              <a:chOff x="0" y="7480"/>
              <a:chExt cx="3072" cy="374"/>
            </a:xfrm>
          </p:grpSpPr>
          <p:sp>
            <p:nvSpPr>
              <p:cNvPr id="34863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64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374"/>
              <a:chOff x="0" y="7854"/>
              <a:chExt cx="3072" cy="374"/>
            </a:xfrm>
          </p:grpSpPr>
          <p:sp>
            <p:nvSpPr>
              <p:cNvPr id="34861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62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374"/>
              <a:chOff x="0" y="8228"/>
              <a:chExt cx="3072" cy="374"/>
            </a:xfrm>
          </p:grpSpPr>
          <p:sp>
            <p:nvSpPr>
              <p:cNvPr id="34859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60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374"/>
              <a:chOff x="0" y="8602"/>
              <a:chExt cx="3072" cy="374"/>
            </a:xfrm>
          </p:grpSpPr>
          <p:sp>
            <p:nvSpPr>
              <p:cNvPr id="34857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58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24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Calculate the volume of a box 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374"/>
              <a:chOff x="0" y="8976"/>
              <a:chExt cx="3072" cy="374"/>
            </a:xfrm>
          </p:grpSpPr>
          <p:sp>
            <p:nvSpPr>
              <p:cNvPr id="34855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56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25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boxVolume(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length,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width,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height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374"/>
              <a:chOff x="0" y="9350"/>
              <a:chExt cx="3072" cy="374"/>
            </a:xfrm>
          </p:grpSpPr>
          <p:sp>
            <p:nvSpPr>
              <p:cNvPr id="34853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54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26	</a:t>
                </a:r>
                <a:r>
                  <a:rPr lang="en-US" sz="1200" b="1">
                    <a:latin typeface="Courier New" pitchFamily="49" charset="0"/>
                  </a:rPr>
                  <a:t>{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374"/>
              <a:chOff x="0" y="9724"/>
              <a:chExt cx="3072" cy="374"/>
            </a:xfrm>
          </p:grpSpPr>
          <p:sp>
            <p:nvSpPr>
              <p:cNvPr id="34851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52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27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length * width * height;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374"/>
              <a:chOff x="0" y="10098"/>
              <a:chExt cx="3072" cy="374"/>
            </a:xfrm>
          </p:grpSpPr>
          <p:sp>
            <p:nvSpPr>
              <p:cNvPr id="34849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50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28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938366-2FD7-4A70-B1B3-4978834D791D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Output</a:t>
            </a: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0" y="0"/>
            <a:ext cx="6781800" cy="24653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The default box volume is: 1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200" b="1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The volume of a box with length 10,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width 1 and height 1 is: 10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200" b="1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The volume of a box with length 10,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width 5 and height 1 is: 50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200" b="1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The volume of a box with length 10,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width 5 and height 2 is: 100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667000" y="1162050"/>
            <a:ext cx="4267200" cy="1809750"/>
            <a:chOff x="1392" y="480"/>
            <a:chExt cx="2688" cy="1140"/>
          </a:xfrm>
        </p:grpSpPr>
        <p:sp>
          <p:nvSpPr>
            <p:cNvPr id="35846" name="Rectangle 5"/>
            <p:cNvSpPr>
              <a:spLocks noChangeArrowheads="1"/>
            </p:cNvSpPr>
            <p:nvPr/>
          </p:nvSpPr>
          <p:spPr bwMode="auto">
            <a:xfrm>
              <a:off x="2400" y="1248"/>
              <a:ext cx="1680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Notice how the rightmost values are defaulted. </a:t>
              </a:r>
            </a:p>
          </p:txBody>
        </p:sp>
        <p:sp>
          <p:nvSpPr>
            <p:cNvPr id="35847" name="Line 6"/>
            <p:cNvSpPr>
              <a:spLocks noChangeShapeType="1"/>
            </p:cNvSpPr>
            <p:nvPr/>
          </p:nvSpPr>
          <p:spPr bwMode="auto">
            <a:xfrm flipH="1" flipV="1">
              <a:off x="1392" y="480"/>
              <a:ext cx="1008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 smtClean="0">
                <a:cs typeface="Times New Roman" pitchFamily="18" charset="0"/>
              </a:rPr>
              <a:t>Example: What is the O/P?</a:t>
            </a:r>
            <a:endParaRPr lang="en-US" sz="3600" noProof="1" smtClean="0"/>
          </a:p>
        </p:txBody>
      </p:sp>
      <p:sp>
        <p:nvSpPr>
          <p:cNvPr id="4" name="TextBox 3"/>
          <p:cNvSpPr txBox="1"/>
          <p:nvPr/>
        </p:nvSpPr>
        <p:spPr>
          <a:xfrm>
            <a:off x="714348" y="1469959"/>
            <a:ext cx="7143800" cy="38164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defRPr/>
            </a:pPr>
            <a:r>
              <a:rPr lang="en-US" sz="2200" dirty="0"/>
              <a:t># include &lt; </a:t>
            </a:r>
            <a:r>
              <a:rPr lang="en-US" sz="2200" dirty="0" err="1"/>
              <a:t>iostream.h</a:t>
            </a:r>
            <a:r>
              <a:rPr lang="en-US" sz="2200" dirty="0"/>
              <a:t> &gt;</a:t>
            </a:r>
          </a:p>
          <a:p>
            <a:pPr>
              <a:defRPr/>
            </a:pPr>
            <a:r>
              <a:rPr lang="en-US" sz="2200" dirty="0"/>
              <a:t>int number = 10 ;</a:t>
            </a:r>
          </a:p>
          <a:p>
            <a:pPr>
              <a:defRPr/>
            </a:pPr>
            <a:r>
              <a:rPr lang="en-US" sz="2200" dirty="0"/>
              <a:t>void display ( void ) ;</a:t>
            </a:r>
          </a:p>
          <a:p>
            <a:pPr>
              <a:defRPr/>
            </a:pPr>
            <a:r>
              <a:rPr lang="en-US" sz="2200" dirty="0"/>
              <a:t>void main ( )   {</a:t>
            </a:r>
          </a:p>
          <a:p>
            <a:pPr>
              <a:defRPr/>
            </a:pPr>
            <a:r>
              <a:rPr lang="en-US" sz="2200" dirty="0"/>
              <a:t>int number = 20 ;</a:t>
            </a:r>
          </a:p>
          <a:p>
            <a:pPr>
              <a:defRPr/>
            </a:pPr>
            <a:r>
              <a:rPr lang="en-US" sz="2200" dirty="0"/>
              <a:t>cout &lt;&lt; “ The value of the number is “ &lt;&lt; number &lt;&lt; </a:t>
            </a:r>
            <a:r>
              <a:rPr lang="en-US" sz="2200" dirty="0" err="1"/>
              <a:t>endl</a:t>
            </a:r>
            <a:r>
              <a:rPr lang="en-US" sz="2200" dirty="0"/>
              <a:t> ; </a:t>
            </a:r>
          </a:p>
          <a:p>
            <a:pPr>
              <a:defRPr/>
            </a:pPr>
            <a:r>
              <a:rPr lang="en-US" sz="2200" dirty="0"/>
              <a:t>display ( ) ;</a:t>
            </a:r>
          </a:p>
          <a:p>
            <a:pPr>
              <a:defRPr/>
            </a:pPr>
            <a:r>
              <a:rPr lang="en-US" sz="2200" dirty="0"/>
              <a:t>}</a:t>
            </a:r>
          </a:p>
          <a:p>
            <a:pPr>
              <a:defRPr/>
            </a:pPr>
            <a:r>
              <a:rPr lang="en-US" sz="2200" dirty="0"/>
              <a:t>void display ( void ) {</a:t>
            </a:r>
          </a:p>
          <a:p>
            <a:pPr>
              <a:defRPr/>
            </a:pPr>
            <a:r>
              <a:rPr lang="en-US" sz="2200" dirty="0"/>
              <a:t>cout &lt;&lt; “ The value of the number now is “ &lt;&lt; number ; </a:t>
            </a:r>
          </a:p>
          <a:p>
            <a:pPr>
              <a:defRPr/>
            </a:pPr>
            <a:r>
              <a:rPr lang="en-US" sz="2200" dirty="0"/>
              <a:t>}</a:t>
            </a:r>
            <a:endParaRPr lang="ar-EG" sz="22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714348" y="5715016"/>
            <a:ext cx="7143800" cy="7858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1" anchor="ctr">
            <a:spAutoFit/>
          </a:bodyPr>
          <a:lstStyle/>
          <a:p>
            <a:pPr>
              <a:defRPr/>
            </a:pPr>
            <a:endParaRPr lang="ar-EG" sz="4400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857224" y="5804670"/>
            <a:ext cx="685804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Output:</a:t>
            </a:r>
            <a:r>
              <a:rPr lang="en-US" sz="1800" dirty="0"/>
              <a:t>            </a:t>
            </a:r>
            <a:r>
              <a:rPr lang="en-US" sz="1800" dirty="0" smtClean="0"/>
              <a:t> The </a:t>
            </a:r>
            <a:r>
              <a:rPr lang="en-US" sz="1800" dirty="0"/>
              <a:t>value of the number is 20</a:t>
            </a:r>
          </a:p>
          <a:p>
            <a:r>
              <a:rPr lang="en-US" sz="1800" dirty="0"/>
              <a:t>                     </a:t>
            </a:r>
            <a:r>
              <a:rPr lang="en-US" sz="1800" dirty="0" smtClean="0"/>
              <a:t>       </a:t>
            </a:r>
            <a:r>
              <a:rPr lang="en-US" sz="1800" dirty="0"/>
              <a:t>The value of the number now is 10</a:t>
            </a:r>
            <a:endParaRPr lang="ar-EG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 smtClean="0"/>
              <a:t>1. Introduction</a:t>
            </a:r>
            <a:endParaRPr lang="en-US" sz="3600" noProof="1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00174"/>
            <a:ext cx="7386662" cy="4357718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600" dirty="0" smtClean="0">
                <a:cs typeface="Times New Roman" pitchFamily="18" charset="0"/>
              </a:rPr>
              <a:t>Divide and conquer</a:t>
            </a:r>
            <a:r>
              <a:rPr lang="en-US" sz="3600" dirty="0" smtClean="0"/>
              <a:t>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800" dirty="0" smtClean="0">
                <a:cs typeface="Times New Roman" pitchFamily="18" charset="0"/>
              </a:rPr>
              <a:t> Construct a program from smaller pieces or components.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800" dirty="0" smtClean="0">
                <a:cs typeface="Times New Roman" pitchFamily="18" charset="0"/>
              </a:rPr>
              <a:t> Each piece more manageable than the original program.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 smtClean="0"/>
              <a:t>2. Program Components in C++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314456"/>
            <a:ext cx="7643866" cy="490062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>
                <a:cs typeface="Times New Roman" pitchFamily="18" charset="0"/>
              </a:rPr>
              <a:t> Programs written by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>
                <a:cs typeface="Times New Roman" pitchFamily="18" charset="0"/>
              </a:rPr>
              <a:t> combining new functions with “prepackaged” functions in the C++</a:t>
            </a:r>
            <a:r>
              <a:rPr lang="en-US" sz="2200" i="1" dirty="0" smtClean="0">
                <a:cs typeface="Times New Roman" pitchFamily="18" charset="0"/>
              </a:rPr>
              <a:t> </a:t>
            </a:r>
            <a:r>
              <a:rPr lang="en-US" sz="2200" dirty="0" smtClean="0">
                <a:cs typeface="Times New Roman" pitchFamily="18" charset="0"/>
              </a:rPr>
              <a:t>standard library.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>
                <a:cs typeface="Times New Roman" pitchFamily="18" charset="0"/>
              </a:rPr>
              <a:t> The standard library provides a rich collection of functions</a:t>
            </a:r>
            <a:r>
              <a:rPr lang="en-US" sz="2000" dirty="0" smtClean="0">
                <a:cs typeface="Times New Roman" pitchFamily="18" charset="0"/>
              </a:rPr>
              <a:t>.</a:t>
            </a:r>
          </a:p>
          <a:p>
            <a:pPr lvl="1" algn="l" rtl="0" eaLnBrk="1" hangingPunct="1"/>
            <a:endParaRPr lang="en-US" sz="2000" dirty="0" smtClean="0">
              <a:cs typeface="Times New Roman" pitchFamily="18" charset="0"/>
            </a:endParaRP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>
                <a:cs typeface="Times New Roman" pitchFamily="18" charset="0"/>
              </a:rPr>
              <a:t> Functions are invoked by a function call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>
                <a:cs typeface="Times New Roman" pitchFamily="18" charset="0"/>
              </a:rPr>
              <a:t> A function call specifies the function name and provides information (as arguments) that the called function needs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>
                <a:cs typeface="Times New Roman" pitchFamily="18" charset="0"/>
              </a:rPr>
              <a:t> Boss to worker analogy:</a:t>
            </a:r>
          </a:p>
          <a:p>
            <a:pPr lvl="2" algn="l" rtl="0" eaLnBrk="1" hangingPunct="1">
              <a:buFontTx/>
              <a:buNone/>
            </a:pPr>
            <a:r>
              <a:rPr lang="en-US" sz="2000" i="1" dirty="0" smtClean="0">
                <a:cs typeface="Times New Roman" pitchFamily="18" charset="0"/>
              </a:rPr>
              <a:t>    A boss (the calling function or caller) asks a worker (the called function) to perform a task and return (i.e., report back) the results when the task is done.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 smtClean="0"/>
              <a:t>2. Program Components in C++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00174"/>
            <a:ext cx="7386662" cy="407196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600" dirty="0" smtClean="0">
                <a:cs typeface="Times New Roman" pitchFamily="18" charset="0"/>
              </a:rPr>
              <a:t> Function definitions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 Only written once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 These statements are hidden from other functions.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 Boss to worker analogy:</a:t>
            </a:r>
          </a:p>
          <a:p>
            <a:pPr lvl="2" algn="l" rtl="0" eaLnBrk="1" hangingPunct="1">
              <a:buFontTx/>
              <a:buNone/>
            </a:pPr>
            <a:r>
              <a:rPr lang="en-US" sz="2000" dirty="0" smtClean="0">
                <a:cs typeface="Times New Roman" pitchFamily="18" charset="0"/>
              </a:rPr>
              <a:t>    </a:t>
            </a:r>
            <a:r>
              <a:rPr lang="en-US" sz="2400" i="1" dirty="0" smtClean="0">
                <a:cs typeface="Times New Roman" pitchFamily="18" charset="0"/>
              </a:rPr>
              <a:t>The boss does not know how the worker gets the job done; he just wants it done</a:t>
            </a: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 smtClean="0"/>
              <a:t>3. Math Library Functions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214422"/>
            <a:ext cx="7500990" cy="521497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600" dirty="0" smtClean="0">
                <a:cs typeface="Times New Roman" pitchFamily="18" charset="0"/>
              </a:rPr>
              <a:t> Math library functions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Allow the programmer to perform common mathematical calculations</a:t>
            </a:r>
            <a:endParaRPr lang="en-US" sz="2000" dirty="0" smtClean="0"/>
          </a:p>
          <a:p>
            <a:pPr lvl="1" algn="just" rtl="0" eaLnBrk="1" hangingPunct="1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 Are used by including the header file</a:t>
            </a:r>
            <a:r>
              <a:rPr lang="en-US" sz="2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cmath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&gt;</a:t>
            </a:r>
            <a:endParaRPr lang="en-US" sz="20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600" dirty="0" smtClean="0">
                <a:cs typeface="Times New Roman" pitchFamily="18" charset="0"/>
              </a:rPr>
              <a:t> Functions called by writing</a:t>
            </a:r>
          </a:p>
          <a:p>
            <a:pPr lvl="3" algn="l" rtl="0" eaLnBrk="1" hangingPunct="1">
              <a:buFontTx/>
              <a:buNone/>
            </a:pPr>
            <a:r>
              <a:rPr lang="en-US" sz="2000" i="1" dirty="0" err="1" smtClean="0">
                <a:cs typeface="Times New Roman" pitchFamily="18" charset="0"/>
              </a:rPr>
              <a:t>functionName</a:t>
            </a:r>
            <a:r>
              <a:rPr lang="en-US" sz="2000" dirty="0" smtClean="0">
                <a:cs typeface="Times New Roman" pitchFamily="18" charset="0"/>
              </a:rPr>
              <a:t> (</a:t>
            </a:r>
            <a:r>
              <a:rPr lang="en-US" sz="2000" i="1" dirty="0" smtClean="0">
                <a:cs typeface="Times New Roman" pitchFamily="18" charset="0"/>
              </a:rPr>
              <a:t>argument</a:t>
            </a:r>
            <a:r>
              <a:rPr lang="en-US" sz="2000" dirty="0" smtClean="0">
                <a:cs typeface="Times New Roman" pitchFamily="18" charset="0"/>
              </a:rPr>
              <a:t>)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600" dirty="0" smtClean="0">
                <a:cs typeface="Times New Roman" pitchFamily="18" charset="0"/>
              </a:rPr>
              <a:t> Example</a:t>
            </a:r>
          </a:p>
          <a:p>
            <a:pPr lvl="3" algn="l" rtl="0" eaLnBrk="1" hangingPunct="1">
              <a:buFontTx/>
              <a:buNone/>
            </a:pPr>
            <a:r>
              <a:rPr lang="en-US" sz="2000" b="1" dirty="0" err="1" smtClean="0">
                <a:latin typeface="Courier New" pitchFamily="49" charset="0"/>
                <a:cs typeface="Times New Roman" pitchFamily="18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Times New Roman" pitchFamily="18" charset="0"/>
              </a:rPr>
              <a:t> &lt;&lt; </a:t>
            </a:r>
            <a:r>
              <a:rPr lang="en-US" sz="2000" b="1" dirty="0" err="1" smtClean="0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Times New Roman" pitchFamily="18" charset="0"/>
              </a:rPr>
              <a:t>( 900.0 );</a:t>
            </a:r>
            <a:endParaRPr lang="en-US" sz="2000" dirty="0" smtClean="0">
              <a:cs typeface="Times New Roman" pitchFamily="18" charset="0"/>
            </a:endParaRP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Calls the </a:t>
            </a:r>
            <a:r>
              <a:rPr lang="en-US" sz="2000" b="1" dirty="0" err="1" smtClean="0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2000" dirty="0" smtClean="0">
                <a:cs typeface="Times New Roman" pitchFamily="18" charset="0"/>
              </a:rPr>
              <a:t> (square root) function. The preceding statement would print </a:t>
            </a:r>
            <a:r>
              <a:rPr lang="en-US" sz="2000" b="1" dirty="0" smtClean="0">
                <a:latin typeface="Courier New" pitchFamily="49" charset="0"/>
                <a:cs typeface="Times New Roman" pitchFamily="18" charset="0"/>
              </a:rPr>
              <a:t>30</a:t>
            </a:r>
            <a:endParaRPr lang="en-US" sz="2000" dirty="0" smtClean="0">
              <a:cs typeface="Times New Roman" pitchFamily="18" charset="0"/>
            </a:endParaRP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>
                <a:cs typeface="Times New Roman" pitchFamily="18" charset="0"/>
              </a:rPr>
              <a:t> The </a:t>
            </a:r>
            <a:r>
              <a:rPr lang="en-US" sz="2000" b="1" dirty="0" err="1" smtClean="0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2000" dirty="0" smtClean="0">
                <a:cs typeface="Times New Roman" pitchFamily="18" charset="0"/>
              </a:rPr>
              <a:t> function takes an argument of type </a:t>
            </a:r>
            <a:r>
              <a:rPr lang="en-US" sz="2000" b="1" dirty="0" smtClean="0">
                <a:latin typeface="Courier New" pitchFamily="49" charset="0"/>
                <a:cs typeface="Times New Roman" pitchFamily="18" charset="0"/>
              </a:rPr>
              <a:t>double</a:t>
            </a:r>
            <a:r>
              <a:rPr lang="en-US" sz="2000" dirty="0" smtClean="0">
                <a:cs typeface="Times New Roman" pitchFamily="18" charset="0"/>
              </a:rPr>
              <a:t> and returns a result of type </a:t>
            </a:r>
            <a:r>
              <a:rPr lang="en-US" sz="2000" b="1" dirty="0" smtClean="0">
                <a:latin typeface="Courier New" pitchFamily="49" charset="0"/>
                <a:cs typeface="Times New Roman" pitchFamily="18" charset="0"/>
              </a:rPr>
              <a:t>double</a:t>
            </a:r>
            <a:r>
              <a:rPr lang="en-US" sz="2000" dirty="0" smtClean="0">
                <a:cs typeface="Times New Roman" pitchFamily="18" charset="0"/>
              </a:rPr>
              <a:t>, as do all functions in the math library</a:t>
            </a:r>
            <a:endParaRPr lang="en-US" sz="2000" dirty="0" smtClean="0">
              <a:latin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 smtClean="0"/>
              <a:t>3. Math Library Functions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28736"/>
            <a:ext cx="7029472" cy="497206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>
                <a:cs typeface="Times New Roman" pitchFamily="18" charset="0"/>
              </a:rPr>
              <a:t> Function arguments can be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 Constants</a:t>
            </a:r>
          </a:p>
          <a:p>
            <a:pPr lvl="4" algn="l" rtl="0" eaLnBrk="1" hangingPunct="1">
              <a:buFontTx/>
              <a:buNone/>
            </a:pP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( 4 );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 Variables</a:t>
            </a:r>
          </a:p>
          <a:p>
            <a:pPr lvl="4" algn="l" rtl="0" eaLnBrk="1" hangingPunct="1">
              <a:buFontTx/>
              <a:buNone/>
            </a:pP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( x );</a:t>
            </a:r>
            <a:endParaRPr lang="en-US" sz="1800" dirty="0" smtClean="0">
              <a:cs typeface="Times New Roman" pitchFamily="18" charset="0"/>
            </a:endParaRP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 Expressions</a:t>
            </a:r>
          </a:p>
          <a:p>
            <a:pPr lvl="4" algn="l" rtl="0" eaLnBrk="1" hangingPunct="1">
              <a:buFontTx/>
              <a:buNone/>
            </a:pP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( x ) )</a:t>
            </a:r>
            <a:r>
              <a:rPr lang="en-US" sz="1800" dirty="0" smtClean="0">
                <a:cs typeface="Times New Roman" pitchFamily="18" charset="0"/>
              </a:rPr>
              <a:t> ;</a:t>
            </a:r>
          </a:p>
          <a:p>
            <a:pPr lvl="4" algn="l" rtl="0" eaLnBrk="1" hangingPunct="1">
              <a:buFontTx/>
              <a:buNone/>
            </a:pP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( 3 - 6x 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 smtClean="0"/>
              <a:t>4. Functions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2910" y="1314456"/>
            <a:ext cx="7529538" cy="5186378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>
                <a:cs typeface="Times New Roman" pitchFamily="18" charset="0"/>
              </a:rPr>
              <a:t> Functions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 Allow the programmer to modularize a program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>
                <a:cs typeface="Times New Roman" pitchFamily="18" charset="0"/>
              </a:rPr>
              <a:t> Local variables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 Known only in the function in which they are defined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 All variables declared in function definitions are local variables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>
                <a:cs typeface="Times New Roman" pitchFamily="18" charset="0"/>
              </a:rPr>
              <a:t> Parameters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 Local variables passed when the function is called that provide the function with outside information</a:t>
            </a:r>
            <a:endParaRPr lang="en-US" sz="2000" i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 smtClean="0"/>
              <a:t>5. Function Definitions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357298"/>
            <a:ext cx="7772400" cy="504350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 smtClean="0"/>
              <a:t> Create </a:t>
            </a:r>
            <a:r>
              <a:rPr lang="en-US" sz="3200" dirty="0" smtClean="0">
                <a:cs typeface="Times New Roman" pitchFamily="18" charset="0"/>
              </a:rPr>
              <a:t>customized functions to</a:t>
            </a:r>
            <a:endParaRPr lang="en-US" sz="1200" dirty="0" smtClean="0"/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/>
              <a:t> Take in data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/>
              <a:t> Perform operations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/>
              <a:t> Return the result</a:t>
            </a:r>
            <a:endParaRPr lang="en-US" sz="2400" dirty="0" smtClean="0">
              <a:latin typeface="Times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 smtClean="0"/>
              <a:t> Format for function definition: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i="1" dirty="0" smtClean="0">
                <a:latin typeface="Times" pitchFamily="18" charset="0"/>
                <a:cs typeface="+mj-cs"/>
              </a:rPr>
              <a:t>return-value-type  function-name</a:t>
            </a:r>
            <a:r>
              <a:rPr lang="en-US" sz="1800" dirty="0" smtClean="0">
                <a:cs typeface="+mj-cs"/>
              </a:rPr>
              <a:t>( </a:t>
            </a:r>
            <a:r>
              <a:rPr lang="en-US" sz="1800" i="1" dirty="0" smtClean="0">
                <a:latin typeface="Times" pitchFamily="18" charset="0"/>
                <a:cs typeface="+mj-cs"/>
              </a:rPr>
              <a:t>parameter-list</a:t>
            </a:r>
            <a:r>
              <a:rPr lang="en-US" sz="1800" dirty="0" smtClean="0">
                <a:cs typeface="+mj-cs"/>
              </a:rPr>
              <a:t> )</a:t>
            </a:r>
            <a:br>
              <a:rPr lang="en-US" sz="1800" dirty="0" smtClean="0">
                <a:cs typeface="+mj-cs"/>
              </a:rPr>
            </a:br>
            <a:r>
              <a:rPr lang="en-US" sz="1800" dirty="0" smtClean="0">
                <a:cs typeface="+mj-cs"/>
              </a:rPr>
              <a:t>{</a:t>
            </a:r>
            <a:br>
              <a:rPr lang="en-US" sz="1800" dirty="0" smtClean="0">
                <a:cs typeface="+mj-cs"/>
              </a:rPr>
            </a:br>
            <a:r>
              <a:rPr lang="en-US" sz="1800" dirty="0" smtClean="0">
                <a:latin typeface="Courier" pitchFamily="49" charset="0"/>
                <a:cs typeface="+mj-cs"/>
              </a:rPr>
              <a:t>   </a:t>
            </a:r>
            <a:r>
              <a:rPr lang="en-US" sz="1800" b="1" i="1" dirty="0" smtClean="0">
                <a:latin typeface="Times" pitchFamily="18" charset="0"/>
                <a:cs typeface="+mj-cs"/>
              </a:rPr>
              <a:t>declarations and statements</a:t>
            </a:r>
            <a:br>
              <a:rPr lang="en-US" sz="1800" b="1" i="1" dirty="0" smtClean="0">
                <a:latin typeface="Times" pitchFamily="18" charset="0"/>
                <a:cs typeface="+mj-cs"/>
              </a:rPr>
            </a:br>
            <a:r>
              <a:rPr lang="en-US" sz="1800" dirty="0" smtClean="0">
                <a:cs typeface="+mj-cs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 smtClean="0"/>
              <a:t> Example</a:t>
            </a:r>
            <a:r>
              <a:rPr lang="en-US" sz="2800" dirty="0" smtClean="0"/>
              <a:t>: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int square( int y)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{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 return y * y;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1553</Words>
  <Application>Microsoft Office PowerPoint</Application>
  <PresentationFormat>On-screen Show (4:3)</PresentationFormat>
  <Paragraphs>446</Paragraphs>
  <Slides>25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AvantGarde</vt:lpstr>
      <vt:lpstr>Calibri</vt:lpstr>
      <vt:lpstr>Courier</vt:lpstr>
      <vt:lpstr>Courier New</vt:lpstr>
      <vt:lpstr>Symbol</vt:lpstr>
      <vt:lpstr>Times</vt:lpstr>
      <vt:lpstr>Times New Roman</vt:lpstr>
      <vt:lpstr>Wingdings</vt:lpstr>
      <vt:lpstr>Pitchbook</vt:lpstr>
      <vt:lpstr>Chapter 4 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2015-09-27T13:15:58Z</dcterms:created>
  <dcterms:modified xsi:type="dcterms:W3CDTF">2016-04-30T08:00:47Z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